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embeddedFontLst>
    <p:embeddedFont>
      <p:font typeface="Abril Fatface"/>
      <p:regular r:id="rId28"/>
    </p:embeddedFont>
    <p:embeddedFont>
      <p:font typeface="Helvetica Neue"/>
      <p:regular r:id="rId29"/>
      <p:bold r:id="rId30"/>
      <p:italic r:id="rId31"/>
      <p:boldItalic r:id="rId32"/>
    </p:embeddedFont>
    <p:embeddedFont>
      <p:font typeface="Century Gothic"/>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7" roundtripDataSignature="AMtx7mjoWkn4A7yrKqX0+E1xrsG+pToi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5069023-093D-4128-B20C-CEC879D52379}">
  <a:tblStyle styleId="{E5069023-093D-4128-B20C-CEC879D52379}"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CECEF"/>
          </a:solidFill>
        </a:fill>
      </a:tcStyle>
    </a:wholeTbl>
    <a:band1H>
      <a:tcTxStyle/>
      <a:tcStyle>
        <a:fill>
          <a:solidFill>
            <a:srgbClr val="F9D6DD"/>
          </a:solidFill>
        </a:fill>
      </a:tcStyle>
    </a:band1H>
    <a:band2H>
      <a:tcTxStyle/>
    </a:band2H>
    <a:band1V>
      <a:tcTxStyle/>
      <a:tcStyle>
        <a:fill>
          <a:solidFill>
            <a:srgbClr val="F9D6DD"/>
          </a:solidFill>
        </a:fill>
      </a:tcStyle>
    </a:band1V>
    <a:band2V>
      <a:tcTxStyle/>
    </a:band2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brilFatface-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italic.fntdata"/><Relationship Id="rId30" Type="http://schemas.openxmlformats.org/officeDocument/2006/relationships/font" Target="fonts/HelveticaNeue-bold.fntdata"/><Relationship Id="rId11" Type="http://schemas.openxmlformats.org/officeDocument/2006/relationships/slide" Target="slides/slide6.xml"/><Relationship Id="rId33" Type="http://schemas.openxmlformats.org/officeDocument/2006/relationships/font" Target="fonts/CenturyGothic-regular.fntdata"/><Relationship Id="rId10" Type="http://schemas.openxmlformats.org/officeDocument/2006/relationships/slide" Target="slides/slide5.xml"/><Relationship Id="rId32" Type="http://schemas.openxmlformats.org/officeDocument/2006/relationships/font" Target="fonts/HelveticaNeue-boldItalic.fntdata"/><Relationship Id="rId13" Type="http://schemas.openxmlformats.org/officeDocument/2006/relationships/slide" Target="slides/slide8.xml"/><Relationship Id="rId35" Type="http://schemas.openxmlformats.org/officeDocument/2006/relationships/font" Target="fonts/CenturyGothic-italic.fntdata"/><Relationship Id="rId12" Type="http://schemas.openxmlformats.org/officeDocument/2006/relationships/slide" Target="slides/slide7.xml"/><Relationship Id="rId34" Type="http://schemas.openxmlformats.org/officeDocument/2006/relationships/font" Target="fonts/CenturyGothic-bold.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CenturyGothic-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descr="Tag=AccentColor&#10;Flavor=Light&#10;Target=Fill" id="12" name="Google Shape;12;p24"/>
          <p:cNvSpPr/>
          <p:nvPr/>
        </p:nvSpPr>
        <p:spPr>
          <a:xfrm>
            <a:off x="-1" y="0"/>
            <a:ext cx="7824084" cy="6858000"/>
          </a:xfrm>
          <a:custGeom>
            <a:rect b="b" l="l" r="r" t="t"/>
            <a:pathLst>
              <a:path extrusionOk="0" h="6858000" w="7534656">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3" name="Google Shape;13;p24"/>
          <p:cNvSpPr txBox="1"/>
          <p:nvPr>
            <p:ph type="ctrTitle"/>
          </p:nvPr>
        </p:nvSpPr>
        <p:spPr>
          <a:xfrm>
            <a:off x="932688" y="1673352"/>
            <a:ext cx="5596128" cy="3511296"/>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4800"/>
              <a:buFont typeface="Abril Fatface"/>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4"/>
          <p:cNvSpPr txBox="1"/>
          <p:nvPr>
            <p:ph idx="1" type="subTitle"/>
          </p:nvPr>
        </p:nvSpPr>
        <p:spPr>
          <a:xfrm>
            <a:off x="8110728" y="1674546"/>
            <a:ext cx="3401568" cy="350890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1000"/>
              </a:spcBef>
              <a:spcAft>
                <a:spcPts val="0"/>
              </a:spcAft>
              <a:buClr>
                <a:schemeClr val="dk1"/>
              </a:buClr>
              <a:buSzPts val="2800"/>
              <a:buNone/>
              <a:defRPr sz="2800" cap="none"/>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spTree>
      <p:nvGrpSpPr>
        <p:cNvPr id="66" name="Shape 66"/>
        <p:cNvGrpSpPr/>
        <p:nvPr/>
      </p:nvGrpSpPr>
      <p:grpSpPr>
        <a:xfrm>
          <a:off x="0" y="0"/>
          <a:ext cx="0" cy="0"/>
          <a:chOff x="0" y="0"/>
          <a:chExt cx="0" cy="0"/>
        </a:xfrm>
      </p:grpSpPr>
      <p:sp>
        <p:nvSpPr>
          <p:cNvPr id="67" name="Google Shape;67;p33"/>
          <p:cNvSpPr/>
          <p:nvPr>
            <p:ph idx="2" type="pic"/>
          </p:nvPr>
        </p:nvSpPr>
        <p:spPr>
          <a:xfrm>
            <a:off x="328398" y="2204789"/>
            <a:ext cx="2053232" cy="1662194"/>
          </a:xfrm>
          <a:prstGeom prst="rect">
            <a:avLst/>
          </a:prstGeom>
          <a:noFill/>
          <a:ln>
            <a:noFill/>
          </a:ln>
        </p:spPr>
      </p:sp>
      <p:sp>
        <p:nvSpPr>
          <p:cNvPr id="68" name="Google Shape;68;p33"/>
          <p:cNvSpPr/>
          <p:nvPr>
            <p:ph idx="3" type="pic"/>
          </p:nvPr>
        </p:nvSpPr>
        <p:spPr>
          <a:xfrm>
            <a:off x="2698894" y="2211836"/>
            <a:ext cx="2053231" cy="1662194"/>
          </a:xfrm>
          <a:prstGeom prst="rect">
            <a:avLst/>
          </a:prstGeom>
          <a:noFill/>
          <a:ln>
            <a:noFill/>
          </a:ln>
        </p:spPr>
      </p:sp>
      <p:sp>
        <p:nvSpPr>
          <p:cNvPr id="69" name="Google Shape;69;p33"/>
          <p:cNvSpPr/>
          <p:nvPr>
            <p:ph idx="4" type="pic"/>
          </p:nvPr>
        </p:nvSpPr>
        <p:spPr>
          <a:xfrm>
            <a:off x="5069387" y="2139888"/>
            <a:ext cx="2053231" cy="1662194"/>
          </a:xfrm>
          <a:prstGeom prst="rect">
            <a:avLst/>
          </a:prstGeom>
          <a:noFill/>
          <a:ln>
            <a:noFill/>
          </a:ln>
        </p:spPr>
      </p:sp>
      <p:sp>
        <p:nvSpPr>
          <p:cNvPr id="70" name="Google Shape;70;p33"/>
          <p:cNvSpPr/>
          <p:nvPr>
            <p:ph idx="5" type="pic"/>
          </p:nvPr>
        </p:nvSpPr>
        <p:spPr>
          <a:xfrm>
            <a:off x="7439880" y="2176535"/>
            <a:ext cx="2053231" cy="1662194"/>
          </a:xfrm>
          <a:prstGeom prst="rect">
            <a:avLst/>
          </a:prstGeom>
          <a:noFill/>
          <a:ln>
            <a:noFill/>
          </a:ln>
        </p:spPr>
      </p:sp>
      <p:sp>
        <p:nvSpPr>
          <p:cNvPr id="71" name="Google Shape;71;p33"/>
          <p:cNvSpPr/>
          <p:nvPr>
            <p:ph idx="6" type="pic"/>
          </p:nvPr>
        </p:nvSpPr>
        <p:spPr>
          <a:xfrm>
            <a:off x="9810369" y="2139888"/>
            <a:ext cx="2053232" cy="1662194"/>
          </a:xfrm>
          <a:prstGeom prst="rect">
            <a:avLst/>
          </a:prstGeom>
          <a:noFill/>
          <a:ln>
            <a:noFill/>
          </a:ln>
        </p:spPr>
      </p:sp>
      <p:sp>
        <p:nvSpPr>
          <p:cNvPr id="72" name="Google Shape;72;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75" name="Google Shape;75;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4400"/>
              <a:buFont typeface="Abril Fatfac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3"/>
          <p:cNvSpPr txBox="1"/>
          <p:nvPr>
            <p:ph idx="1" type="body"/>
          </p:nvPr>
        </p:nvSpPr>
        <p:spPr>
          <a:xfrm>
            <a:off x="329184" y="4242815"/>
            <a:ext cx="2057400" cy="73152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000"/>
              <a:buNone/>
              <a:defRPr b="0" sz="2000">
                <a:latin typeface="Abril Fatface"/>
                <a:ea typeface="Abril Fatface"/>
                <a:cs typeface="Abril Fatface"/>
                <a:sym typeface="Abril Fatface"/>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3"/>
          <p:cNvSpPr txBox="1"/>
          <p:nvPr>
            <p:ph idx="7" type="body"/>
          </p:nvPr>
        </p:nvSpPr>
        <p:spPr>
          <a:xfrm>
            <a:off x="329184" y="4782312"/>
            <a:ext cx="2057400" cy="64452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000"/>
              <a:buNone/>
              <a:defRPr b="0" sz="2000">
                <a:latin typeface="Century Gothic"/>
                <a:ea typeface="Century Gothic"/>
                <a:cs typeface="Century Gothic"/>
                <a:sym typeface="Century Gothic"/>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33"/>
          <p:cNvSpPr txBox="1"/>
          <p:nvPr>
            <p:ph idx="8" type="body"/>
          </p:nvPr>
        </p:nvSpPr>
        <p:spPr>
          <a:xfrm>
            <a:off x="9810369" y="4242815"/>
            <a:ext cx="2057400" cy="73152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000"/>
              <a:buNone/>
              <a:defRPr b="0" sz="2000">
                <a:latin typeface="Abril Fatface"/>
                <a:ea typeface="Abril Fatface"/>
                <a:cs typeface="Abril Fatface"/>
                <a:sym typeface="Abril Fatface"/>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33"/>
          <p:cNvSpPr txBox="1"/>
          <p:nvPr>
            <p:ph idx="9" type="body"/>
          </p:nvPr>
        </p:nvSpPr>
        <p:spPr>
          <a:xfrm>
            <a:off x="9810369" y="4782312"/>
            <a:ext cx="2057400" cy="64452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000"/>
              <a:buNone/>
              <a:defRPr b="0" sz="2000">
                <a:latin typeface="Century Gothic"/>
                <a:ea typeface="Century Gothic"/>
                <a:cs typeface="Century Gothic"/>
                <a:sym typeface="Century Gothic"/>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33"/>
          <p:cNvSpPr txBox="1"/>
          <p:nvPr>
            <p:ph idx="13" type="body"/>
          </p:nvPr>
        </p:nvSpPr>
        <p:spPr>
          <a:xfrm>
            <a:off x="7439880" y="4242815"/>
            <a:ext cx="2057400" cy="73152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000"/>
              <a:buNone/>
              <a:defRPr b="0" sz="2000">
                <a:latin typeface="Abril Fatface"/>
                <a:ea typeface="Abril Fatface"/>
                <a:cs typeface="Abril Fatface"/>
                <a:sym typeface="Abril Fatface"/>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3"/>
          <p:cNvSpPr txBox="1"/>
          <p:nvPr>
            <p:ph idx="14" type="body"/>
          </p:nvPr>
        </p:nvSpPr>
        <p:spPr>
          <a:xfrm>
            <a:off x="7439880" y="4782312"/>
            <a:ext cx="2057400" cy="64452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000"/>
              <a:buNone/>
              <a:defRPr b="0" sz="2000">
                <a:latin typeface="Century Gothic"/>
                <a:ea typeface="Century Gothic"/>
                <a:cs typeface="Century Gothic"/>
                <a:sym typeface="Century Gothic"/>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33"/>
          <p:cNvSpPr txBox="1"/>
          <p:nvPr>
            <p:ph idx="15" type="body"/>
          </p:nvPr>
        </p:nvSpPr>
        <p:spPr>
          <a:xfrm>
            <a:off x="5065218" y="4242815"/>
            <a:ext cx="2057400" cy="73152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000"/>
              <a:buNone/>
              <a:defRPr b="0" sz="2000">
                <a:latin typeface="Abril Fatface"/>
                <a:ea typeface="Abril Fatface"/>
                <a:cs typeface="Abril Fatface"/>
                <a:sym typeface="Abril Fatface"/>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33"/>
          <p:cNvSpPr txBox="1"/>
          <p:nvPr>
            <p:ph idx="16" type="body"/>
          </p:nvPr>
        </p:nvSpPr>
        <p:spPr>
          <a:xfrm>
            <a:off x="5065218" y="4782312"/>
            <a:ext cx="2057400" cy="64452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000"/>
              <a:buNone/>
              <a:defRPr b="0" sz="2000">
                <a:latin typeface="Century Gothic"/>
                <a:ea typeface="Century Gothic"/>
                <a:cs typeface="Century Gothic"/>
                <a:sym typeface="Century Gothic"/>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33"/>
          <p:cNvSpPr txBox="1"/>
          <p:nvPr>
            <p:ph idx="17" type="body"/>
          </p:nvPr>
        </p:nvSpPr>
        <p:spPr>
          <a:xfrm>
            <a:off x="2703846" y="4242815"/>
            <a:ext cx="2057400" cy="73152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000"/>
              <a:buNone/>
              <a:defRPr b="0" sz="2000">
                <a:latin typeface="Abril Fatface"/>
                <a:ea typeface="Abril Fatface"/>
                <a:cs typeface="Abril Fatface"/>
                <a:sym typeface="Abril Fatface"/>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33"/>
          <p:cNvSpPr txBox="1"/>
          <p:nvPr>
            <p:ph idx="18" type="body"/>
          </p:nvPr>
        </p:nvSpPr>
        <p:spPr>
          <a:xfrm>
            <a:off x="2703846" y="4782312"/>
            <a:ext cx="2057400" cy="64452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000"/>
              <a:buNone/>
              <a:defRPr b="0" sz="2000">
                <a:latin typeface="Century Gothic"/>
                <a:ea typeface="Century Gothic"/>
                <a:cs typeface="Century Gothic"/>
                <a:sym typeface="Century Gothic"/>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 name="Shape 86"/>
        <p:cNvGrpSpPr/>
        <p:nvPr/>
      </p:nvGrpSpPr>
      <p:grpSpPr>
        <a:xfrm>
          <a:off x="0" y="0"/>
          <a:ext cx="0" cy="0"/>
          <a:chOff x="0" y="0"/>
          <a:chExt cx="0" cy="0"/>
        </a:xfrm>
      </p:grpSpPr>
      <p:sp>
        <p:nvSpPr>
          <p:cNvPr descr="Tag=AccentColor&#10;Flavor=Light&#10;Target=Fill" id="87" name="Google Shape;87;p34"/>
          <p:cNvSpPr/>
          <p:nvPr/>
        </p:nvSpPr>
        <p:spPr>
          <a:xfrm flipH="1">
            <a:off x="1" y="315111"/>
            <a:ext cx="3021543" cy="143544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88" name="Google Shape;88;p3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34"/>
          <p:cNvSpPr txBox="1"/>
          <p:nvPr>
            <p:ph idx="1" type="body"/>
          </p:nvPr>
        </p:nvSpPr>
        <p:spPr>
          <a:xfrm>
            <a:off x="839788" y="2011680"/>
            <a:ext cx="4937760" cy="95097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800"/>
              <a:buNone/>
              <a:defRPr b="1" sz="28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0" name="Google Shape;90;p34"/>
          <p:cNvSpPr txBox="1"/>
          <p:nvPr>
            <p:ph idx="2" type="body"/>
          </p:nvPr>
        </p:nvSpPr>
        <p:spPr>
          <a:xfrm>
            <a:off x="839788" y="3127248"/>
            <a:ext cx="4937760" cy="30632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sz="1800"/>
            </a:lvl1pPr>
            <a:lvl2pPr indent="-342900" lvl="1" marL="914400" algn="l">
              <a:lnSpc>
                <a:spcPct val="100000"/>
              </a:lnSpc>
              <a:spcBef>
                <a:spcPts val="500"/>
              </a:spcBef>
              <a:spcAft>
                <a:spcPts val="0"/>
              </a:spcAft>
              <a:buClr>
                <a:schemeClr val="dk1"/>
              </a:buClr>
              <a:buSzPts val="1800"/>
              <a:buChar char="•"/>
              <a:defRPr sz="1800"/>
            </a:lvl2pPr>
            <a:lvl3pPr indent="-342900" lvl="2" marL="1371600" algn="l">
              <a:lnSpc>
                <a:spcPct val="100000"/>
              </a:lnSpc>
              <a:spcBef>
                <a:spcPts val="500"/>
              </a:spcBef>
              <a:spcAft>
                <a:spcPts val="0"/>
              </a:spcAft>
              <a:buClr>
                <a:schemeClr val="dk1"/>
              </a:buClr>
              <a:buSzPts val="1800"/>
              <a:buChar char="•"/>
              <a:defRPr sz="1800"/>
            </a:lvl3pPr>
            <a:lvl4pPr indent="-342900" lvl="3" marL="1828800" algn="l">
              <a:lnSpc>
                <a:spcPct val="100000"/>
              </a:lnSpc>
              <a:spcBef>
                <a:spcPts val="500"/>
              </a:spcBef>
              <a:spcAft>
                <a:spcPts val="0"/>
              </a:spcAft>
              <a:buClr>
                <a:schemeClr val="dk1"/>
              </a:buClr>
              <a:buSzPts val="1800"/>
              <a:buChar char="•"/>
              <a:defRPr sz="1800"/>
            </a:lvl4pPr>
            <a:lvl5pPr indent="-342900" lvl="4" marL="2286000" algn="l">
              <a:lnSpc>
                <a:spcPct val="10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34"/>
          <p:cNvSpPr txBox="1"/>
          <p:nvPr>
            <p:ph idx="3" type="body"/>
          </p:nvPr>
        </p:nvSpPr>
        <p:spPr>
          <a:xfrm>
            <a:off x="6419088" y="2011680"/>
            <a:ext cx="4937760" cy="95097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800"/>
              <a:buNone/>
              <a:defRPr b="1" sz="28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2" name="Google Shape;92;p34"/>
          <p:cNvSpPr txBox="1"/>
          <p:nvPr>
            <p:ph idx="4" type="body"/>
          </p:nvPr>
        </p:nvSpPr>
        <p:spPr>
          <a:xfrm>
            <a:off x="6419088" y="3127248"/>
            <a:ext cx="4937760" cy="30632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sz="1800"/>
            </a:lvl1pPr>
            <a:lvl2pPr indent="-342900" lvl="1" marL="914400" algn="l">
              <a:lnSpc>
                <a:spcPct val="100000"/>
              </a:lnSpc>
              <a:spcBef>
                <a:spcPts val="500"/>
              </a:spcBef>
              <a:spcAft>
                <a:spcPts val="0"/>
              </a:spcAft>
              <a:buClr>
                <a:schemeClr val="dk1"/>
              </a:buClr>
              <a:buSzPts val="1800"/>
              <a:buChar char="•"/>
              <a:defRPr sz="1800"/>
            </a:lvl2pPr>
            <a:lvl3pPr indent="-342900" lvl="2" marL="1371600" algn="l">
              <a:lnSpc>
                <a:spcPct val="100000"/>
              </a:lnSpc>
              <a:spcBef>
                <a:spcPts val="500"/>
              </a:spcBef>
              <a:spcAft>
                <a:spcPts val="0"/>
              </a:spcAft>
              <a:buClr>
                <a:schemeClr val="dk1"/>
              </a:buClr>
              <a:buSzPts val="1800"/>
              <a:buChar char="•"/>
              <a:defRPr sz="1800"/>
            </a:lvl3pPr>
            <a:lvl4pPr indent="-342900" lvl="3" marL="1828800" algn="l">
              <a:lnSpc>
                <a:spcPct val="100000"/>
              </a:lnSpc>
              <a:spcBef>
                <a:spcPts val="500"/>
              </a:spcBef>
              <a:spcAft>
                <a:spcPts val="0"/>
              </a:spcAft>
              <a:buClr>
                <a:schemeClr val="dk1"/>
              </a:buClr>
              <a:buSzPts val="1800"/>
              <a:buChar char="•"/>
              <a:defRPr sz="1800"/>
            </a:lvl4pPr>
            <a:lvl5pPr indent="-342900" lvl="4" marL="2286000" algn="l">
              <a:lnSpc>
                <a:spcPct val="10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3 column">
  <p:cSld name="Comparison 3 column">
    <p:spTree>
      <p:nvGrpSpPr>
        <p:cNvPr id="96" name="Shape 96"/>
        <p:cNvGrpSpPr/>
        <p:nvPr/>
      </p:nvGrpSpPr>
      <p:grpSpPr>
        <a:xfrm>
          <a:off x="0" y="0"/>
          <a:ext cx="0" cy="0"/>
          <a:chOff x="0" y="0"/>
          <a:chExt cx="0" cy="0"/>
        </a:xfrm>
      </p:grpSpPr>
      <p:sp>
        <p:nvSpPr>
          <p:cNvPr descr="Tag=AccentColor&#10;Flavor=Light&#10;Target=Fill" id="97" name="Google Shape;97;p35"/>
          <p:cNvSpPr/>
          <p:nvPr/>
        </p:nvSpPr>
        <p:spPr>
          <a:xfrm flipH="1">
            <a:off x="1" y="315111"/>
            <a:ext cx="3021543" cy="143544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8" name="Google Shape;98;p3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35"/>
          <p:cNvSpPr txBox="1"/>
          <p:nvPr>
            <p:ph idx="1" type="body"/>
          </p:nvPr>
        </p:nvSpPr>
        <p:spPr>
          <a:xfrm>
            <a:off x="839788" y="2011680"/>
            <a:ext cx="3108960" cy="95097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800"/>
              <a:buNone/>
              <a:defRPr b="1" sz="28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0" name="Google Shape;100;p35"/>
          <p:cNvSpPr txBox="1"/>
          <p:nvPr>
            <p:ph idx="2" type="body"/>
          </p:nvPr>
        </p:nvSpPr>
        <p:spPr>
          <a:xfrm>
            <a:off x="839788" y="3127248"/>
            <a:ext cx="3108960" cy="30632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sz="1800"/>
            </a:lvl1pPr>
            <a:lvl2pPr indent="-342900" lvl="1" marL="914400" algn="l">
              <a:lnSpc>
                <a:spcPct val="100000"/>
              </a:lnSpc>
              <a:spcBef>
                <a:spcPts val="500"/>
              </a:spcBef>
              <a:spcAft>
                <a:spcPts val="0"/>
              </a:spcAft>
              <a:buClr>
                <a:schemeClr val="dk1"/>
              </a:buClr>
              <a:buSzPts val="1800"/>
              <a:buChar char="•"/>
              <a:defRPr sz="1800"/>
            </a:lvl2pPr>
            <a:lvl3pPr indent="-342900" lvl="2" marL="1371600" algn="l">
              <a:lnSpc>
                <a:spcPct val="100000"/>
              </a:lnSpc>
              <a:spcBef>
                <a:spcPts val="500"/>
              </a:spcBef>
              <a:spcAft>
                <a:spcPts val="0"/>
              </a:spcAft>
              <a:buClr>
                <a:schemeClr val="dk1"/>
              </a:buClr>
              <a:buSzPts val="1800"/>
              <a:buChar char="•"/>
              <a:defRPr sz="1800"/>
            </a:lvl3pPr>
            <a:lvl4pPr indent="-342900" lvl="3" marL="1828800" algn="l">
              <a:lnSpc>
                <a:spcPct val="100000"/>
              </a:lnSpc>
              <a:spcBef>
                <a:spcPts val="500"/>
              </a:spcBef>
              <a:spcAft>
                <a:spcPts val="0"/>
              </a:spcAft>
              <a:buClr>
                <a:schemeClr val="dk1"/>
              </a:buClr>
              <a:buSzPts val="1800"/>
              <a:buChar char="•"/>
              <a:defRPr sz="1800"/>
            </a:lvl4pPr>
            <a:lvl5pPr indent="-342900" lvl="4" marL="2286000" algn="l">
              <a:lnSpc>
                <a:spcPct val="10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35"/>
          <p:cNvSpPr txBox="1"/>
          <p:nvPr>
            <p:ph idx="3" type="body"/>
          </p:nvPr>
        </p:nvSpPr>
        <p:spPr>
          <a:xfrm>
            <a:off x="4541520" y="2011680"/>
            <a:ext cx="3108960" cy="95097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800"/>
              <a:buNone/>
              <a:defRPr b="1" sz="28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2" name="Google Shape;102;p35"/>
          <p:cNvSpPr txBox="1"/>
          <p:nvPr>
            <p:ph idx="4" type="body"/>
          </p:nvPr>
        </p:nvSpPr>
        <p:spPr>
          <a:xfrm>
            <a:off x="4541520" y="3127248"/>
            <a:ext cx="3108960" cy="30632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sz="1800"/>
            </a:lvl1pPr>
            <a:lvl2pPr indent="-342900" lvl="1" marL="914400" algn="l">
              <a:lnSpc>
                <a:spcPct val="100000"/>
              </a:lnSpc>
              <a:spcBef>
                <a:spcPts val="500"/>
              </a:spcBef>
              <a:spcAft>
                <a:spcPts val="0"/>
              </a:spcAft>
              <a:buClr>
                <a:schemeClr val="dk1"/>
              </a:buClr>
              <a:buSzPts val="1800"/>
              <a:buChar char="•"/>
              <a:defRPr sz="1800"/>
            </a:lvl2pPr>
            <a:lvl3pPr indent="-342900" lvl="2" marL="1371600" algn="l">
              <a:lnSpc>
                <a:spcPct val="100000"/>
              </a:lnSpc>
              <a:spcBef>
                <a:spcPts val="500"/>
              </a:spcBef>
              <a:spcAft>
                <a:spcPts val="0"/>
              </a:spcAft>
              <a:buClr>
                <a:schemeClr val="dk1"/>
              </a:buClr>
              <a:buSzPts val="1800"/>
              <a:buChar char="•"/>
              <a:defRPr sz="1800"/>
            </a:lvl3pPr>
            <a:lvl4pPr indent="-342900" lvl="3" marL="1828800" algn="l">
              <a:lnSpc>
                <a:spcPct val="100000"/>
              </a:lnSpc>
              <a:spcBef>
                <a:spcPts val="500"/>
              </a:spcBef>
              <a:spcAft>
                <a:spcPts val="0"/>
              </a:spcAft>
              <a:buClr>
                <a:schemeClr val="dk1"/>
              </a:buClr>
              <a:buSzPts val="1800"/>
              <a:buChar char="•"/>
              <a:defRPr sz="1800"/>
            </a:lvl4pPr>
            <a:lvl5pPr indent="-342900" lvl="4" marL="2286000" algn="l">
              <a:lnSpc>
                <a:spcPct val="10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106" name="Google Shape;106;p35"/>
          <p:cNvSpPr txBox="1"/>
          <p:nvPr>
            <p:ph idx="5" type="body"/>
          </p:nvPr>
        </p:nvSpPr>
        <p:spPr>
          <a:xfrm>
            <a:off x="8243252" y="2011680"/>
            <a:ext cx="3108960" cy="95097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800"/>
              <a:buNone/>
              <a:defRPr b="1" sz="28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7" name="Google Shape;107;p35"/>
          <p:cNvSpPr txBox="1"/>
          <p:nvPr>
            <p:ph idx="6" type="body"/>
          </p:nvPr>
        </p:nvSpPr>
        <p:spPr>
          <a:xfrm>
            <a:off x="8243252" y="3127248"/>
            <a:ext cx="3108960" cy="30632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sz="1800"/>
            </a:lvl1pPr>
            <a:lvl2pPr indent="-342900" lvl="1" marL="914400" algn="l">
              <a:lnSpc>
                <a:spcPct val="100000"/>
              </a:lnSpc>
              <a:spcBef>
                <a:spcPts val="500"/>
              </a:spcBef>
              <a:spcAft>
                <a:spcPts val="0"/>
              </a:spcAft>
              <a:buClr>
                <a:schemeClr val="dk1"/>
              </a:buClr>
              <a:buSzPts val="1800"/>
              <a:buChar char="•"/>
              <a:defRPr sz="1800"/>
            </a:lvl2pPr>
            <a:lvl3pPr indent="-342900" lvl="2" marL="1371600" algn="l">
              <a:lnSpc>
                <a:spcPct val="100000"/>
              </a:lnSpc>
              <a:spcBef>
                <a:spcPts val="500"/>
              </a:spcBef>
              <a:spcAft>
                <a:spcPts val="0"/>
              </a:spcAft>
              <a:buClr>
                <a:schemeClr val="dk1"/>
              </a:buClr>
              <a:buSzPts val="1800"/>
              <a:buChar char="•"/>
              <a:defRPr sz="1800"/>
            </a:lvl3pPr>
            <a:lvl4pPr indent="-342900" lvl="3" marL="1828800" algn="l">
              <a:lnSpc>
                <a:spcPct val="100000"/>
              </a:lnSpc>
              <a:spcBef>
                <a:spcPts val="500"/>
              </a:spcBef>
              <a:spcAft>
                <a:spcPts val="0"/>
              </a:spcAft>
              <a:buClr>
                <a:schemeClr val="dk1"/>
              </a:buClr>
              <a:buSzPts val="1800"/>
              <a:buChar char="•"/>
              <a:defRPr sz="1800"/>
            </a:lvl4pPr>
            <a:lvl5pPr indent="-342900" lvl="4" marL="2286000" algn="l">
              <a:lnSpc>
                <a:spcPct val="10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2 pictures">
  <p:cSld name="Title and Content with 2 pictures">
    <p:spTree>
      <p:nvGrpSpPr>
        <p:cNvPr id="108" name="Shape 108"/>
        <p:cNvGrpSpPr/>
        <p:nvPr/>
      </p:nvGrpSpPr>
      <p:grpSpPr>
        <a:xfrm>
          <a:off x="0" y="0"/>
          <a:ext cx="0" cy="0"/>
          <a:chOff x="0" y="0"/>
          <a:chExt cx="0" cy="0"/>
        </a:xfrm>
      </p:grpSpPr>
      <p:sp>
        <p:nvSpPr>
          <p:cNvPr id="109" name="Google Shape;109;p36"/>
          <p:cNvSpPr/>
          <p:nvPr>
            <p:ph idx="2" type="pic"/>
          </p:nvPr>
        </p:nvSpPr>
        <p:spPr>
          <a:xfrm>
            <a:off x="0" y="0"/>
            <a:ext cx="6105136" cy="4191000"/>
          </a:xfrm>
          <a:prstGeom prst="rect">
            <a:avLst/>
          </a:prstGeom>
          <a:noFill/>
          <a:ln>
            <a:noFill/>
          </a:ln>
        </p:spPr>
      </p:sp>
      <p:sp>
        <p:nvSpPr>
          <p:cNvPr id="110" name="Google Shape;110;p36"/>
          <p:cNvSpPr/>
          <p:nvPr>
            <p:ph idx="3" type="pic"/>
          </p:nvPr>
        </p:nvSpPr>
        <p:spPr>
          <a:xfrm>
            <a:off x="462420" y="4304418"/>
            <a:ext cx="5414116" cy="2553582"/>
          </a:xfrm>
          <a:prstGeom prst="rect">
            <a:avLst/>
          </a:prstGeom>
          <a:noFill/>
          <a:ln>
            <a:noFill/>
          </a:ln>
        </p:spPr>
      </p:sp>
      <p:sp>
        <p:nvSpPr>
          <p:cNvPr id="111" name="Google Shape;111;p36"/>
          <p:cNvSpPr txBox="1"/>
          <p:nvPr>
            <p:ph type="title"/>
          </p:nvPr>
        </p:nvSpPr>
        <p:spPr>
          <a:xfrm>
            <a:off x="6739128" y="365760"/>
            <a:ext cx="4617720" cy="257860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36"/>
          <p:cNvSpPr txBox="1"/>
          <p:nvPr>
            <p:ph idx="1" type="body"/>
          </p:nvPr>
        </p:nvSpPr>
        <p:spPr>
          <a:xfrm>
            <a:off x="6739128" y="3127248"/>
            <a:ext cx="4617720" cy="305409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00"/>
              <a:buNone/>
              <a:defRPr sz="1800"/>
            </a:lvl1pPr>
            <a:lvl2pPr indent="-342900" lvl="1" marL="914400" algn="l">
              <a:lnSpc>
                <a:spcPct val="100000"/>
              </a:lnSpc>
              <a:spcBef>
                <a:spcPts val="500"/>
              </a:spcBef>
              <a:spcAft>
                <a:spcPts val="0"/>
              </a:spcAft>
              <a:buClr>
                <a:schemeClr val="dk1"/>
              </a:buClr>
              <a:buSzPts val="1800"/>
              <a:buChar char="•"/>
              <a:defRPr sz="1800"/>
            </a:lvl2pPr>
            <a:lvl3pPr indent="-342900" lvl="2" marL="1371600" algn="l">
              <a:lnSpc>
                <a:spcPct val="100000"/>
              </a:lnSpc>
              <a:spcBef>
                <a:spcPts val="500"/>
              </a:spcBef>
              <a:spcAft>
                <a:spcPts val="0"/>
              </a:spcAft>
              <a:buClr>
                <a:schemeClr val="dk1"/>
              </a:buClr>
              <a:buSzPts val="1800"/>
              <a:buChar char="•"/>
              <a:defRPr sz="1800"/>
            </a:lvl3pPr>
            <a:lvl4pPr indent="-342900" lvl="3" marL="1828800" algn="l">
              <a:lnSpc>
                <a:spcPct val="100000"/>
              </a:lnSpc>
              <a:spcBef>
                <a:spcPts val="500"/>
              </a:spcBef>
              <a:spcAft>
                <a:spcPts val="0"/>
              </a:spcAft>
              <a:buClr>
                <a:schemeClr val="dk1"/>
              </a:buClr>
              <a:buSzPts val="1800"/>
              <a:buChar char="•"/>
              <a:defRPr sz="1800"/>
            </a:lvl4pPr>
            <a:lvl5pPr indent="-342900" lvl="4" marL="2286000" algn="l">
              <a:lnSpc>
                <a:spcPct val="10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36"/>
          <p:cNvSpPr txBox="1"/>
          <p:nvPr>
            <p:ph idx="11" type="ftr"/>
          </p:nvPr>
        </p:nvSpPr>
        <p:spPr>
          <a:xfrm>
            <a:off x="6739128"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spTree>
      <p:nvGrpSpPr>
        <p:cNvPr id="115" name="Shape 115"/>
        <p:cNvGrpSpPr/>
        <p:nvPr/>
      </p:nvGrpSpPr>
      <p:grpSpPr>
        <a:xfrm>
          <a:off x="0" y="0"/>
          <a:ext cx="0" cy="0"/>
          <a:chOff x="0" y="0"/>
          <a:chExt cx="0" cy="0"/>
        </a:xfrm>
      </p:grpSpPr>
      <p:sp>
        <p:nvSpPr>
          <p:cNvPr id="116" name="Google Shape;116;p37"/>
          <p:cNvSpPr/>
          <p:nvPr>
            <p:ph idx="2" type="pic"/>
          </p:nvPr>
        </p:nvSpPr>
        <p:spPr>
          <a:xfrm>
            <a:off x="5710842" y="1"/>
            <a:ext cx="6481158" cy="4216186"/>
          </a:xfrm>
          <a:prstGeom prst="rect">
            <a:avLst/>
          </a:prstGeom>
          <a:noFill/>
          <a:ln>
            <a:noFill/>
          </a:ln>
        </p:spPr>
      </p:sp>
      <p:sp>
        <p:nvSpPr>
          <p:cNvPr id="117" name="Google Shape;117;p37"/>
          <p:cNvSpPr/>
          <p:nvPr>
            <p:ph idx="3" type="pic"/>
          </p:nvPr>
        </p:nvSpPr>
        <p:spPr>
          <a:xfrm>
            <a:off x="5078134" y="4323899"/>
            <a:ext cx="7113866" cy="2534101"/>
          </a:xfrm>
          <a:prstGeom prst="rect">
            <a:avLst/>
          </a:prstGeom>
          <a:noFill/>
          <a:ln>
            <a:noFill/>
          </a:ln>
        </p:spPr>
      </p:sp>
      <p:sp>
        <p:nvSpPr>
          <p:cNvPr id="118" name="Google Shape;118;p37"/>
          <p:cNvSpPr txBox="1"/>
          <p:nvPr>
            <p:ph type="title"/>
          </p:nvPr>
        </p:nvSpPr>
        <p:spPr>
          <a:xfrm>
            <a:off x="838200" y="365124"/>
            <a:ext cx="4443984" cy="213969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37"/>
          <p:cNvSpPr txBox="1"/>
          <p:nvPr>
            <p:ph idx="1" type="body"/>
          </p:nvPr>
        </p:nvSpPr>
        <p:spPr>
          <a:xfrm>
            <a:off x="838199" y="2898648"/>
            <a:ext cx="4443984" cy="5943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000"/>
              <a:buNone/>
              <a:defRPr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37"/>
          <p:cNvSpPr txBox="1"/>
          <p:nvPr>
            <p:ph idx="4" type="body"/>
          </p:nvPr>
        </p:nvSpPr>
        <p:spPr>
          <a:xfrm>
            <a:off x="838199" y="3639312"/>
            <a:ext cx="4443984" cy="5943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000"/>
              <a:buNone/>
              <a:defRPr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37"/>
          <p:cNvSpPr txBox="1"/>
          <p:nvPr>
            <p:ph idx="5" type="body"/>
          </p:nvPr>
        </p:nvSpPr>
        <p:spPr>
          <a:xfrm>
            <a:off x="838199" y="4389120"/>
            <a:ext cx="4443984" cy="5943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000"/>
              <a:buNone/>
              <a:defRPr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2" name="Shape 122"/>
        <p:cNvGrpSpPr/>
        <p:nvPr/>
      </p:nvGrpSpPr>
      <p:grpSpPr>
        <a:xfrm>
          <a:off x="0" y="0"/>
          <a:ext cx="0" cy="0"/>
          <a:chOff x="0" y="0"/>
          <a:chExt cx="0" cy="0"/>
        </a:xfrm>
      </p:grpSpPr>
      <p:sp>
        <p:nvSpPr>
          <p:cNvPr descr="Tag=AccentColor&#10;Flavor=Light&#10;Target=Fill" id="123" name="Google Shape;123;p38"/>
          <p:cNvSpPr/>
          <p:nvPr/>
        </p:nvSpPr>
        <p:spPr>
          <a:xfrm>
            <a:off x="7209816" y="0"/>
            <a:ext cx="4143984" cy="5747660"/>
          </a:xfrm>
          <a:custGeom>
            <a:rect b="b" l="l" r="r" t="t"/>
            <a:pathLst>
              <a:path extrusionOk="0" h="5956080" w="384375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24" name="Google Shape;124;p38"/>
          <p:cNvSpPr txBox="1"/>
          <p:nvPr>
            <p:ph type="title"/>
          </p:nvPr>
        </p:nvSpPr>
        <p:spPr>
          <a:xfrm>
            <a:off x="831850" y="1078991"/>
            <a:ext cx="5266944" cy="313639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800"/>
              <a:buFont typeface="Abril Fatfac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38"/>
          <p:cNvSpPr txBox="1"/>
          <p:nvPr>
            <p:ph idx="1" type="body"/>
          </p:nvPr>
        </p:nvSpPr>
        <p:spPr>
          <a:xfrm>
            <a:off x="831850" y="4279392"/>
            <a:ext cx="5266944"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sz="2400" cap="none">
                <a:solidFill>
                  <a:schemeClr val="dk1"/>
                </a:solidFill>
              </a:defRPr>
            </a:lvl1pPr>
            <a:lvl2pPr indent="-228600" lvl="1" marL="914400" algn="l">
              <a:lnSpc>
                <a:spcPct val="100000"/>
              </a:lnSpc>
              <a:spcBef>
                <a:spcPts val="500"/>
              </a:spcBef>
              <a:spcAft>
                <a:spcPts val="0"/>
              </a:spcAft>
              <a:buClr>
                <a:srgbClr val="888888"/>
              </a:buClr>
              <a:buSzPts val="2000"/>
              <a:buNone/>
              <a:defRPr sz="2000">
                <a:solidFill>
                  <a:srgbClr val="888888"/>
                </a:solidFill>
              </a:defRPr>
            </a:lvl2pPr>
            <a:lvl3pPr indent="-228600" lvl="2" marL="1371600" algn="l">
              <a:lnSpc>
                <a:spcPct val="100000"/>
              </a:lnSpc>
              <a:spcBef>
                <a:spcPts val="500"/>
              </a:spcBef>
              <a:spcAft>
                <a:spcPts val="0"/>
              </a:spcAft>
              <a:buClr>
                <a:srgbClr val="888888"/>
              </a:buClr>
              <a:buSzPts val="1800"/>
              <a:buNone/>
              <a:defRPr sz="1800">
                <a:solidFill>
                  <a:srgbClr val="888888"/>
                </a:solidFill>
              </a:defRPr>
            </a:lvl3pPr>
            <a:lvl4pPr indent="-228600" lvl="3" marL="1828800" algn="l">
              <a:lnSpc>
                <a:spcPct val="100000"/>
              </a:lnSpc>
              <a:spcBef>
                <a:spcPts val="500"/>
              </a:spcBef>
              <a:spcAft>
                <a:spcPts val="0"/>
              </a:spcAft>
              <a:buClr>
                <a:srgbClr val="888888"/>
              </a:buClr>
              <a:buSzPts val="1600"/>
              <a:buNone/>
              <a:defRPr sz="1600">
                <a:solidFill>
                  <a:srgbClr val="888888"/>
                </a:solidFill>
              </a:defRPr>
            </a:lvl4pPr>
            <a:lvl5pPr indent="-228600" lvl="4" marL="2286000" algn="l">
              <a:lnSpc>
                <a:spcPct val="10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26" name="Google Shape;126;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 name="Shape 129"/>
        <p:cNvGrpSpPr/>
        <p:nvPr/>
      </p:nvGrpSpPr>
      <p:grpSpPr>
        <a:xfrm>
          <a:off x="0" y="0"/>
          <a:ext cx="0" cy="0"/>
          <a:chOff x="0" y="0"/>
          <a:chExt cx="0" cy="0"/>
        </a:xfrm>
      </p:grpSpPr>
      <p:sp>
        <p:nvSpPr>
          <p:cNvPr descr="Tag=AccentColor&#10;Flavor=Light&#10;Target=Fill" id="130" name="Google Shape;130;p39"/>
          <p:cNvSpPr/>
          <p:nvPr/>
        </p:nvSpPr>
        <p:spPr>
          <a:xfrm>
            <a:off x="4726728" y="0"/>
            <a:ext cx="7472381" cy="6858000"/>
          </a:xfrm>
          <a:custGeom>
            <a:rect b="b" l="l" r="r" t="t"/>
            <a:pathLst>
              <a:path extrusionOk="0" h="6886575" w="7472381">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31" name="Google Shape;131;p39"/>
          <p:cNvSpPr txBox="1"/>
          <p:nvPr>
            <p:ph type="title"/>
          </p:nvPr>
        </p:nvSpPr>
        <p:spPr>
          <a:xfrm>
            <a:off x="839788" y="640080"/>
            <a:ext cx="3886200" cy="29535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bril Fatfac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39"/>
          <p:cNvSpPr txBox="1"/>
          <p:nvPr>
            <p:ph idx="1" type="body"/>
          </p:nvPr>
        </p:nvSpPr>
        <p:spPr>
          <a:xfrm>
            <a:off x="7059168" y="640080"/>
            <a:ext cx="4489704" cy="5596128"/>
          </a:xfrm>
          <a:prstGeom prst="rect">
            <a:avLst/>
          </a:prstGeom>
          <a:noFill/>
          <a:ln>
            <a:noFill/>
          </a:ln>
        </p:spPr>
        <p:txBody>
          <a:bodyPr anchorCtr="0" anchor="ctr" bIns="45700" lIns="91425" spcFirstLastPara="1" rIns="91425" wrap="square" tIns="45700">
            <a:normAutofit/>
          </a:bodyPr>
          <a:lstStyle>
            <a:lvl1pPr indent="-431800" lvl="0" marL="457200" algn="l">
              <a:lnSpc>
                <a:spcPct val="100000"/>
              </a:lnSpc>
              <a:spcBef>
                <a:spcPts val="1000"/>
              </a:spcBef>
              <a:spcAft>
                <a:spcPts val="0"/>
              </a:spcAft>
              <a:buClr>
                <a:schemeClr val="dk1"/>
              </a:buClr>
              <a:buSzPts val="3200"/>
              <a:buChar char="•"/>
              <a:defRPr sz="3200">
                <a:solidFill>
                  <a:schemeClr val="dk1"/>
                </a:solidFill>
              </a:defRPr>
            </a:lvl1pPr>
            <a:lvl2pPr indent="-406400" lvl="1" marL="914400" algn="l">
              <a:lnSpc>
                <a:spcPct val="100000"/>
              </a:lnSpc>
              <a:spcBef>
                <a:spcPts val="500"/>
              </a:spcBef>
              <a:spcAft>
                <a:spcPts val="0"/>
              </a:spcAft>
              <a:buClr>
                <a:schemeClr val="dk1"/>
              </a:buClr>
              <a:buSzPts val="2800"/>
              <a:buChar char="•"/>
              <a:defRPr sz="2800">
                <a:solidFill>
                  <a:schemeClr val="dk1"/>
                </a:solidFill>
              </a:defRPr>
            </a:lvl2pPr>
            <a:lvl3pPr indent="-381000" lvl="2" marL="1371600" algn="l">
              <a:lnSpc>
                <a:spcPct val="100000"/>
              </a:lnSpc>
              <a:spcBef>
                <a:spcPts val="500"/>
              </a:spcBef>
              <a:spcAft>
                <a:spcPts val="0"/>
              </a:spcAft>
              <a:buClr>
                <a:schemeClr val="dk1"/>
              </a:buClr>
              <a:buSzPts val="2400"/>
              <a:buChar char="•"/>
              <a:defRPr sz="2400">
                <a:solidFill>
                  <a:schemeClr val="dk1"/>
                </a:solidFill>
              </a:defRPr>
            </a:lvl3pPr>
            <a:lvl4pPr indent="-355600" lvl="3" marL="1828800" algn="l">
              <a:lnSpc>
                <a:spcPct val="100000"/>
              </a:lnSpc>
              <a:spcBef>
                <a:spcPts val="500"/>
              </a:spcBef>
              <a:spcAft>
                <a:spcPts val="0"/>
              </a:spcAft>
              <a:buClr>
                <a:schemeClr val="dk1"/>
              </a:buClr>
              <a:buSzPts val="2000"/>
              <a:buChar char="•"/>
              <a:defRPr sz="2000">
                <a:solidFill>
                  <a:schemeClr val="dk1"/>
                </a:solidFill>
              </a:defRPr>
            </a:lvl4pPr>
            <a:lvl5pPr indent="-355600" lvl="4" marL="2286000" algn="l">
              <a:lnSpc>
                <a:spcPct val="100000"/>
              </a:lnSpc>
              <a:spcBef>
                <a:spcPts val="500"/>
              </a:spcBef>
              <a:spcAft>
                <a:spcPts val="0"/>
              </a:spcAft>
              <a:buClr>
                <a:schemeClr val="dk1"/>
              </a:buClr>
              <a:buSzPts val="2000"/>
              <a:buChar char="•"/>
              <a:defRPr sz="2000">
                <a:solidFill>
                  <a:schemeClr val="dk1"/>
                </a:solidFill>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3" name="Google Shape;133;p39"/>
          <p:cNvSpPr txBox="1"/>
          <p:nvPr>
            <p:ph idx="2" type="body"/>
          </p:nvPr>
        </p:nvSpPr>
        <p:spPr>
          <a:xfrm>
            <a:off x="839788" y="3776472"/>
            <a:ext cx="3886200" cy="246888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600"/>
              <a:buNone/>
              <a:defRPr sz="16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200"/>
              <a:buNone/>
              <a:defRPr sz="1200"/>
            </a:lvl3pPr>
            <a:lvl4pPr indent="-228600" lvl="3" marL="1828800" algn="l">
              <a:lnSpc>
                <a:spcPct val="100000"/>
              </a:lnSpc>
              <a:spcBef>
                <a:spcPts val="500"/>
              </a:spcBef>
              <a:spcAft>
                <a:spcPts val="0"/>
              </a:spcAft>
              <a:buClr>
                <a:schemeClr val="dk1"/>
              </a:buClr>
              <a:buSzPts val="1000"/>
              <a:buNone/>
              <a:defRPr sz="1000"/>
            </a:lvl4pPr>
            <a:lvl5pPr indent="-228600" lvl="4" marL="2286000" algn="l">
              <a:lnSpc>
                <a:spcPct val="10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4" name="Google Shape;134;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7" name="Shape 137"/>
        <p:cNvGrpSpPr/>
        <p:nvPr/>
      </p:nvGrpSpPr>
      <p:grpSpPr>
        <a:xfrm>
          <a:off x="0" y="0"/>
          <a:ext cx="0" cy="0"/>
          <a:chOff x="0" y="0"/>
          <a:chExt cx="0" cy="0"/>
        </a:xfrm>
      </p:grpSpPr>
      <p:sp>
        <p:nvSpPr>
          <p:cNvPr descr="Tag=AccentColor&#10;Flavor=Light&#10;Target=Fill" id="138" name="Google Shape;138;p40"/>
          <p:cNvSpPr/>
          <p:nvPr/>
        </p:nvSpPr>
        <p:spPr>
          <a:xfrm>
            <a:off x="684965" y="1332237"/>
            <a:ext cx="5263732" cy="3841102"/>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39" name="Google Shape;139;p40"/>
          <p:cNvSpPr txBox="1"/>
          <p:nvPr>
            <p:ph type="title"/>
          </p:nvPr>
        </p:nvSpPr>
        <p:spPr>
          <a:xfrm>
            <a:off x="1399032" y="2523744"/>
            <a:ext cx="3831336" cy="1453896"/>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Abril Fatface"/>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40"/>
          <p:cNvSpPr/>
          <p:nvPr>
            <p:ph idx="2" type="pic"/>
          </p:nvPr>
        </p:nvSpPr>
        <p:spPr>
          <a:xfrm>
            <a:off x="6711696" y="640079"/>
            <a:ext cx="4837176" cy="5568696"/>
          </a:xfrm>
          <a:prstGeom prst="rect">
            <a:avLst/>
          </a:prstGeom>
          <a:noFill/>
          <a:ln>
            <a:noFill/>
          </a:ln>
        </p:spPr>
      </p:sp>
      <p:sp>
        <p:nvSpPr>
          <p:cNvPr id="141" name="Google Shape;141;p40"/>
          <p:cNvSpPr txBox="1"/>
          <p:nvPr>
            <p:ph idx="1" type="body"/>
          </p:nvPr>
        </p:nvSpPr>
        <p:spPr>
          <a:xfrm>
            <a:off x="1655064" y="4087368"/>
            <a:ext cx="3319272" cy="649224"/>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sz="2000" cap="none">
                <a:solidFill>
                  <a:schemeClr val="lt1"/>
                </a:solidFill>
              </a:defRPr>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200"/>
              <a:buNone/>
              <a:defRPr sz="1200"/>
            </a:lvl3pPr>
            <a:lvl4pPr indent="-228600" lvl="3" marL="1828800" algn="l">
              <a:lnSpc>
                <a:spcPct val="100000"/>
              </a:lnSpc>
              <a:spcBef>
                <a:spcPts val="500"/>
              </a:spcBef>
              <a:spcAft>
                <a:spcPts val="0"/>
              </a:spcAft>
              <a:buClr>
                <a:schemeClr val="dk1"/>
              </a:buClr>
              <a:buSzPts val="1000"/>
              <a:buNone/>
              <a:defRPr sz="1000"/>
            </a:lvl4pPr>
            <a:lvl5pPr indent="-228600" lvl="4" marL="2286000" algn="l">
              <a:lnSpc>
                <a:spcPct val="10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2" name="Google Shape;142;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p:cSld name="Segue">
    <p:spTree>
      <p:nvGrpSpPr>
        <p:cNvPr id="15" name="Shape 15"/>
        <p:cNvGrpSpPr/>
        <p:nvPr/>
      </p:nvGrpSpPr>
      <p:grpSpPr>
        <a:xfrm>
          <a:off x="0" y="0"/>
          <a:ext cx="0" cy="0"/>
          <a:chOff x="0" y="0"/>
          <a:chExt cx="0" cy="0"/>
        </a:xfrm>
      </p:grpSpPr>
      <p:sp>
        <p:nvSpPr>
          <p:cNvPr descr="Tag=AccentColor&#10;Flavor=Light&#10;Target=Fill" id="16" name="Google Shape;16;p25"/>
          <p:cNvSpPr/>
          <p:nvPr/>
        </p:nvSpPr>
        <p:spPr>
          <a:xfrm>
            <a:off x="380990" y="1327050"/>
            <a:ext cx="6079676" cy="4114233"/>
          </a:xfrm>
          <a:custGeom>
            <a:rect b="b" l="l" r="r" t="t"/>
            <a:pathLst>
              <a:path extrusionOk="0" h="5835507" w="7323233">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 name="Google Shape;17;p25"/>
          <p:cNvSpPr txBox="1"/>
          <p:nvPr>
            <p:ph type="title"/>
          </p:nvPr>
        </p:nvSpPr>
        <p:spPr>
          <a:xfrm>
            <a:off x="1768928" y="2242457"/>
            <a:ext cx="3731849" cy="237308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Abril Fatface"/>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21" name="Google Shape;21;p25"/>
          <p:cNvSpPr txBox="1"/>
          <p:nvPr>
            <p:ph idx="1" type="body"/>
          </p:nvPr>
        </p:nvSpPr>
        <p:spPr>
          <a:xfrm>
            <a:off x="6735763" y="712788"/>
            <a:ext cx="4618037" cy="543242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00"/>
              <a:buNone/>
              <a:defRPr sz="18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descr="Tag=AccentColor&#10;Flavor=Light&#10;Target=Fill" id="32" name="Google Shape;32;p28"/>
          <p:cNvSpPr/>
          <p:nvPr/>
        </p:nvSpPr>
        <p:spPr>
          <a:xfrm flipH="1">
            <a:off x="1" y="315111"/>
            <a:ext cx="3021543" cy="143544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3" name="Google Shape;33;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28"/>
          <p:cNvSpPr txBox="1"/>
          <p:nvPr>
            <p:ph idx="1" type="body"/>
          </p:nvPr>
        </p:nvSpPr>
        <p:spPr>
          <a:xfrm>
            <a:off x="838200" y="2011680"/>
            <a:ext cx="10515600" cy="416052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descr="Tag=AccentColor&#10;Flavor=Light&#10;Target=Fill" id="39" name="Google Shape;39;p29"/>
          <p:cNvSpPr/>
          <p:nvPr/>
        </p:nvSpPr>
        <p:spPr>
          <a:xfrm flipH="1">
            <a:off x="1" y="315111"/>
            <a:ext cx="3021543" cy="143544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0" name="Google Shape;4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9"/>
          <p:cNvSpPr txBox="1"/>
          <p:nvPr>
            <p:ph idx="1" type="body"/>
          </p:nvPr>
        </p:nvSpPr>
        <p:spPr>
          <a:xfrm>
            <a:off x="838200" y="2011680"/>
            <a:ext cx="4937760" cy="416052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9"/>
          <p:cNvSpPr txBox="1"/>
          <p:nvPr>
            <p:ph idx="2" type="body"/>
          </p:nvPr>
        </p:nvSpPr>
        <p:spPr>
          <a:xfrm>
            <a:off x="6419088" y="2011680"/>
            <a:ext cx="4937760" cy="416052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4 pictures">
  <p:cSld name="Title and Content with 4 pictures">
    <p:spTree>
      <p:nvGrpSpPr>
        <p:cNvPr id="46" name="Shape 46"/>
        <p:cNvGrpSpPr/>
        <p:nvPr/>
      </p:nvGrpSpPr>
      <p:grpSpPr>
        <a:xfrm>
          <a:off x="0" y="0"/>
          <a:ext cx="0" cy="0"/>
          <a:chOff x="0" y="0"/>
          <a:chExt cx="0" cy="0"/>
        </a:xfrm>
      </p:grpSpPr>
      <p:sp>
        <p:nvSpPr>
          <p:cNvPr id="47" name="Google Shape;47;p30"/>
          <p:cNvSpPr/>
          <p:nvPr>
            <p:ph idx="2" type="pic"/>
          </p:nvPr>
        </p:nvSpPr>
        <p:spPr>
          <a:xfrm>
            <a:off x="4726728" y="3802958"/>
            <a:ext cx="4228282" cy="3055043"/>
          </a:xfrm>
          <a:prstGeom prst="rect">
            <a:avLst/>
          </a:prstGeom>
          <a:noFill/>
          <a:ln>
            <a:noFill/>
          </a:ln>
        </p:spPr>
      </p:sp>
      <p:sp>
        <p:nvSpPr>
          <p:cNvPr id="48" name="Google Shape;48;p30"/>
          <p:cNvSpPr/>
          <p:nvPr>
            <p:ph idx="3" type="pic"/>
          </p:nvPr>
        </p:nvSpPr>
        <p:spPr>
          <a:xfrm>
            <a:off x="4726375" y="0"/>
            <a:ext cx="4228635" cy="3694372"/>
          </a:xfrm>
          <a:prstGeom prst="rect">
            <a:avLst/>
          </a:prstGeom>
          <a:noFill/>
          <a:ln>
            <a:noFill/>
          </a:ln>
        </p:spPr>
      </p:sp>
      <p:sp>
        <p:nvSpPr>
          <p:cNvPr id="49" name="Google Shape;49;p30"/>
          <p:cNvSpPr txBox="1"/>
          <p:nvPr>
            <p:ph type="title"/>
          </p:nvPr>
        </p:nvSpPr>
        <p:spPr>
          <a:xfrm>
            <a:off x="838200" y="365125"/>
            <a:ext cx="3200400" cy="210343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30"/>
          <p:cNvSpPr txBox="1"/>
          <p:nvPr>
            <p:ph idx="1" type="body"/>
          </p:nvPr>
        </p:nvSpPr>
        <p:spPr>
          <a:xfrm>
            <a:off x="838200" y="2643186"/>
            <a:ext cx="3816096" cy="35290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000"/>
              <a:buNone/>
              <a:defRPr sz="2000"/>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30"/>
          <p:cNvSpPr txBox="1"/>
          <p:nvPr>
            <p:ph idx="11" type="ftr"/>
          </p:nvPr>
        </p:nvSpPr>
        <p:spPr>
          <a:xfrm>
            <a:off x="8382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0"/>
          <p:cNvSpPr/>
          <p:nvPr>
            <p:ph idx="4" type="pic"/>
          </p:nvPr>
        </p:nvSpPr>
        <p:spPr>
          <a:xfrm>
            <a:off x="9082087" y="0"/>
            <a:ext cx="3109415" cy="3694372"/>
          </a:xfrm>
          <a:prstGeom prst="rect">
            <a:avLst/>
          </a:prstGeom>
          <a:noFill/>
          <a:ln>
            <a:noFill/>
          </a:ln>
        </p:spPr>
      </p:sp>
      <p:sp>
        <p:nvSpPr>
          <p:cNvPr id="53" name="Google Shape;53;p30"/>
          <p:cNvSpPr/>
          <p:nvPr>
            <p:ph idx="5" type="pic"/>
          </p:nvPr>
        </p:nvSpPr>
        <p:spPr>
          <a:xfrm>
            <a:off x="9081588" y="3802957"/>
            <a:ext cx="3109415" cy="3055044"/>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2 pictures">
  <p:cSld name="Title with 2 pictures">
    <p:spTree>
      <p:nvGrpSpPr>
        <p:cNvPr id="54" name="Shape 54"/>
        <p:cNvGrpSpPr/>
        <p:nvPr/>
      </p:nvGrpSpPr>
      <p:grpSpPr>
        <a:xfrm>
          <a:off x="0" y="0"/>
          <a:ext cx="0" cy="0"/>
          <a:chOff x="0" y="0"/>
          <a:chExt cx="0" cy="0"/>
        </a:xfrm>
      </p:grpSpPr>
      <p:sp>
        <p:nvSpPr>
          <p:cNvPr id="55" name="Google Shape;55;p31"/>
          <p:cNvSpPr/>
          <p:nvPr>
            <p:ph idx="2" type="pic"/>
          </p:nvPr>
        </p:nvSpPr>
        <p:spPr>
          <a:xfrm>
            <a:off x="-9153" y="0"/>
            <a:ext cx="6105136" cy="6240787"/>
          </a:xfrm>
          <a:prstGeom prst="rect">
            <a:avLst/>
          </a:prstGeom>
          <a:noFill/>
          <a:ln>
            <a:noFill/>
          </a:ln>
        </p:spPr>
      </p:sp>
      <p:sp>
        <p:nvSpPr>
          <p:cNvPr id="56" name="Google Shape;56;p31"/>
          <p:cNvSpPr/>
          <p:nvPr>
            <p:ph idx="3" type="pic"/>
          </p:nvPr>
        </p:nvSpPr>
        <p:spPr>
          <a:xfrm>
            <a:off x="6355502" y="211465"/>
            <a:ext cx="4941484" cy="3877363"/>
          </a:xfrm>
          <a:prstGeom prst="rect">
            <a:avLst/>
          </a:prstGeom>
          <a:noFill/>
          <a:ln>
            <a:noFill/>
          </a:ln>
        </p:spPr>
      </p:sp>
      <p:sp>
        <p:nvSpPr>
          <p:cNvPr id="57" name="Google Shape;57;p31"/>
          <p:cNvSpPr txBox="1"/>
          <p:nvPr>
            <p:ph type="title"/>
          </p:nvPr>
        </p:nvSpPr>
        <p:spPr>
          <a:xfrm>
            <a:off x="5248656" y="4224528"/>
            <a:ext cx="6108192" cy="1463040"/>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dk1"/>
              </a:buClr>
              <a:buSzPts val="4800"/>
              <a:buFont typeface="Abril Fatfac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31"/>
          <p:cNvSpPr txBox="1"/>
          <p:nvPr>
            <p:ph idx="1" type="subTitle"/>
          </p:nvPr>
        </p:nvSpPr>
        <p:spPr>
          <a:xfrm>
            <a:off x="5065776" y="5724144"/>
            <a:ext cx="6291072" cy="649224"/>
          </a:xfrm>
          <a:prstGeom prst="rect">
            <a:avLst/>
          </a:prstGeom>
          <a:noFill/>
          <a:ln>
            <a:noFill/>
          </a:ln>
        </p:spPr>
        <p:txBody>
          <a:bodyPr anchorCtr="0" anchor="t" bIns="45700" lIns="91425" spcFirstLastPara="1" rIns="91425" wrap="square" tIns="45700">
            <a:normAutofit/>
          </a:bodyPr>
          <a:lstStyle>
            <a:lvl1pPr lvl="0" algn="r">
              <a:lnSpc>
                <a:spcPct val="100000"/>
              </a:lnSpc>
              <a:spcBef>
                <a:spcPts val="1000"/>
              </a:spcBef>
              <a:spcAft>
                <a:spcPts val="0"/>
              </a:spcAft>
              <a:buClr>
                <a:schemeClr val="dk1"/>
              </a:buClr>
              <a:buSzPts val="2400"/>
              <a:buNone/>
              <a:defRPr sz="2400" cap="none"/>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59" name="Shape 59"/>
        <p:cNvGrpSpPr/>
        <p:nvPr/>
      </p:nvGrpSpPr>
      <p:grpSpPr>
        <a:xfrm>
          <a:off x="0" y="0"/>
          <a:ext cx="0" cy="0"/>
          <a:chOff x="0" y="0"/>
          <a:chExt cx="0" cy="0"/>
        </a:xfrm>
      </p:grpSpPr>
      <p:sp>
        <p:nvSpPr>
          <p:cNvPr descr="Tag=AccentColor&#10;Flavor=Light&#10;Target=Fill" id="60" name="Google Shape;60;p32"/>
          <p:cNvSpPr/>
          <p:nvPr/>
        </p:nvSpPr>
        <p:spPr>
          <a:xfrm flipH="1">
            <a:off x="1969639" y="181596"/>
            <a:ext cx="8252722" cy="6022258"/>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1" name="Google Shape;61;p32"/>
          <p:cNvSpPr txBox="1"/>
          <p:nvPr>
            <p:ph type="title"/>
          </p:nvPr>
        </p:nvSpPr>
        <p:spPr>
          <a:xfrm>
            <a:off x="3328416" y="2002536"/>
            <a:ext cx="5541264" cy="214884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600"/>
              <a:buFont typeface="Century Gothic"/>
              <a:buNone/>
              <a:defRPr sz="3600">
                <a:solidFill>
                  <a:schemeClr val="lt1"/>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65" name="Google Shape;65;p32"/>
          <p:cNvSpPr txBox="1"/>
          <p:nvPr>
            <p:ph idx="1" type="body"/>
          </p:nvPr>
        </p:nvSpPr>
        <p:spPr>
          <a:xfrm>
            <a:off x="3877056" y="4297680"/>
            <a:ext cx="4434840" cy="118872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2400"/>
              <a:buNone/>
              <a:defRPr sz="2400">
                <a:solidFill>
                  <a:schemeClr val="lt1"/>
                </a:solidFill>
                <a:latin typeface="Abril Fatface"/>
                <a:ea typeface="Abril Fatface"/>
                <a:cs typeface="Abril Fatface"/>
                <a:sym typeface="Abril Fatface"/>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bril Fatface"/>
              <a:buNone/>
              <a:defRPr b="0" i="1" sz="4400" u="none" cap="none" strike="noStrike">
                <a:solidFill>
                  <a:schemeClr val="dk1"/>
                </a:solidFill>
                <a:latin typeface="Abril Fatface"/>
                <a:ea typeface="Abril Fatface"/>
                <a:cs typeface="Abril Fatface"/>
                <a:sym typeface="Abril Fatfac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00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1pPr>
            <a:lvl2pPr indent="-381000" lvl="1" marL="9144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lnSpc>
                <a:spcPct val="10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8" name="Google Shape;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9" name="Google Shape;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0" name="Google Shape;1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888888"/>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888888"/>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888888"/>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888888"/>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888888"/>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888888"/>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888888"/>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1"/>
          <p:cNvPicPr preferRelativeResize="0"/>
          <p:nvPr/>
        </p:nvPicPr>
        <p:blipFill rotWithShape="1">
          <a:blip r:embed="rId3">
            <a:alphaModFix amt="70000"/>
          </a:blip>
          <a:srcRect b="0" l="0" r="-1" t="23983"/>
          <a:stretch/>
        </p:blipFill>
        <p:spPr>
          <a:xfrm>
            <a:off x="20" y="10"/>
            <a:ext cx="12188930" cy="6857990"/>
          </a:xfrm>
          <a:prstGeom prst="rect">
            <a:avLst/>
          </a:prstGeom>
          <a:noFill/>
          <a:ln>
            <a:noFill/>
          </a:ln>
        </p:spPr>
      </p:pic>
      <p:sp>
        <p:nvSpPr>
          <p:cNvPr id="150" name="Google Shape;150;p1"/>
          <p:cNvSpPr txBox="1"/>
          <p:nvPr>
            <p:ph type="ctrTitle"/>
          </p:nvPr>
        </p:nvSpPr>
        <p:spPr>
          <a:xfrm>
            <a:off x="4000500" y="740211"/>
            <a:ext cx="7530685" cy="316386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5400"/>
              <a:buFont typeface="Century Gothic"/>
              <a:buNone/>
            </a:pPr>
            <a:r>
              <a:rPr lang="en-IN" sz="5400">
                <a:solidFill>
                  <a:schemeClr val="dk1"/>
                </a:solidFill>
                <a:latin typeface="Century Gothic"/>
                <a:ea typeface="Century Gothic"/>
                <a:cs typeface="Century Gothic"/>
                <a:sym typeface="Century Gothic"/>
              </a:rPr>
              <a:t>Financial &amp; Risk Analytics Capstone Project</a:t>
            </a:r>
            <a:endParaRPr/>
          </a:p>
        </p:txBody>
      </p:sp>
      <p:sp>
        <p:nvSpPr>
          <p:cNvPr id="151" name="Google Shape;151;p1"/>
          <p:cNvSpPr txBox="1"/>
          <p:nvPr>
            <p:ph idx="1" type="subTitle"/>
          </p:nvPr>
        </p:nvSpPr>
        <p:spPr>
          <a:xfrm>
            <a:off x="4000193" y="4074515"/>
            <a:ext cx="7583133" cy="127912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i="1" lang="en-IN" sz="2400"/>
              <a:t>SUBMITTED BY :- VARAD ANAND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50"/>
                                        </p:tgtEl>
                                        <p:attrNameLst>
                                          <p:attrName>style.visibility</p:attrName>
                                        </p:attrNameLst>
                                      </p:cBhvr>
                                      <p:to>
                                        <p:strVal val="visible"/>
                                      </p:to>
                                    </p:set>
                                    <p:animEffect filter="fade" transition="in">
                                      <p:cBhvr>
                                        <p:cTn dur="7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7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0"/>
          <p:cNvSpPr txBox="1"/>
          <p:nvPr>
            <p:ph type="title"/>
          </p:nvPr>
        </p:nvSpPr>
        <p:spPr>
          <a:xfrm>
            <a:off x="996275" y="163351"/>
            <a:ext cx="10389862" cy="59760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100000"/>
              <a:buFont typeface="Abril Fatface"/>
              <a:buNone/>
            </a:pPr>
            <a:r>
              <a:rPr lang="en-IN" sz="5400">
                <a:solidFill>
                  <a:schemeClr val="dk2"/>
                </a:solidFill>
                <a:latin typeface="Abril Fatface"/>
                <a:ea typeface="Abril Fatface"/>
                <a:cs typeface="Abril Fatface"/>
                <a:sym typeface="Abril Fatface"/>
              </a:rPr>
              <a:t>Technology Stocks </a:t>
            </a:r>
            <a:endParaRPr/>
          </a:p>
        </p:txBody>
      </p:sp>
      <p:graphicFrame>
        <p:nvGraphicFramePr>
          <p:cNvPr id="206" name="Google Shape;206;p10"/>
          <p:cNvGraphicFramePr/>
          <p:nvPr/>
        </p:nvGraphicFramePr>
        <p:xfrm>
          <a:off x="1832654" y="5661877"/>
          <a:ext cx="3000000" cy="3000000"/>
        </p:xfrm>
        <a:graphic>
          <a:graphicData uri="http://schemas.openxmlformats.org/drawingml/2006/table">
            <a:tbl>
              <a:tblPr>
                <a:noFill/>
                <a:tableStyleId>{E5069023-093D-4128-B20C-CEC879D52379}</a:tableStyleId>
              </a:tblPr>
              <a:tblGrid>
                <a:gridCol w="1455025"/>
                <a:gridCol w="1091275"/>
                <a:gridCol w="1091275"/>
                <a:gridCol w="1091275"/>
                <a:gridCol w="1091275"/>
                <a:gridCol w="1091275"/>
                <a:gridCol w="1091275"/>
              </a:tblGrid>
              <a:tr h="305625">
                <a:tc>
                  <a:txBody>
                    <a:bodyPr/>
                    <a:lstStyle/>
                    <a:p>
                      <a:pPr indent="0" lvl="0" marL="0" marR="0" rtl="0" algn="l">
                        <a:spcBef>
                          <a:spcPts val="0"/>
                        </a:spcBef>
                        <a:spcAft>
                          <a:spcPts val="0"/>
                        </a:spcAft>
                        <a:buNone/>
                      </a:pPr>
                      <a:r>
                        <a:t/>
                      </a:r>
                      <a:endParaRPr b="0" i="0" sz="12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l">
                        <a:spcBef>
                          <a:spcPts val="0"/>
                        </a:spcBef>
                        <a:spcAft>
                          <a:spcPts val="0"/>
                        </a:spcAft>
                        <a:buNone/>
                      </a:pPr>
                      <a:r>
                        <a:rPr lang="en-IN" sz="1200" u="none" cap="none" strike="noStrike"/>
                        <a:t>AAPL</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l">
                        <a:spcBef>
                          <a:spcPts val="0"/>
                        </a:spcBef>
                        <a:spcAft>
                          <a:spcPts val="0"/>
                        </a:spcAft>
                        <a:buNone/>
                      </a:pPr>
                      <a:r>
                        <a:rPr lang="en-IN" sz="1200" u="none" cap="none" strike="noStrike"/>
                        <a:t>AMZN</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l">
                        <a:spcBef>
                          <a:spcPts val="0"/>
                        </a:spcBef>
                        <a:spcAft>
                          <a:spcPts val="0"/>
                        </a:spcAft>
                        <a:buNone/>
                      </a:pPr>
                      <a:r>
                        <a:rPr lang="en-IN" sz="1200" u="none" cap="none" strike="noStrike"/>
                        <a:t>FB</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l">
                        <a:spcBef>
                          <a:spcPts val="0"/>
                        </a:spcBef>
                        <a:spcAft>
                          <a:spcPts val="0"/>
                        </a:spcAft>
                        <a:buNone/>
                      </a:pPr>
                      <a:r>
                        <a:rPr lang="en-IN" sz="1200" u="none" cap="none" strike="noStrike"/>
                        <a:t>GOOG</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l">
                        <a:spcBef>
                          <a:spcPts val="0"/>
                        </a:spcBef>
                        <a:spcAft>
                          <a:spcPts val="0"/>
                        </a:spcAft>
                        <a:buNone/>
                      </a:pPr>
                      <a:r>
                        <a:rPr lang="en-IN" sz="1200" u="none" cap="none" strike="noStrike"/>
                        <a:t>IBM</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l">
                        <a:spcBef>
                          <a:spcPts val="0"/>
                        </a:spcBef>
                        <a:spcAft>
                          <a:spcPts val="0"/>
                        </a:spcAft>
                        <a:buNone/>
                      </a:pPr>
                      <a:r>
                        <a:rPr lang="en-IN" sz="1200" u="none" cap="none" strike="noStrike"/>
                        <a:t>MSFT</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r>
              <a:tr h="154150">
                <a:tc>
                  <a:txBody>
                    <a:bodyPr/>
                    <a:lstStyle/>
                    <a:p>
                      <a:pPr indent="0" lvl="0" marL="0" marR="0" rtl="0" algn="l">
                        <a:spcBef>
                          <a:spcPts val="0"/>
                        </a:spcBef>
                        <a:spcAft>
                          <a:spcPts val="0"/>
                        </a:spcAft>
                        <a:buNone/>
                      </a:pPr>
                      <a:r>
                        <a:rPr lang="en-IN" sz="1200" u="none" cap="none" strike="noStrike"/>
                        <a:t>mean (returns)</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0.001185</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0.001398</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0.001189</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0.000818</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0.000189</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0.001079</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r>
              <a:tr h="154150">
                <a:tc>
                  <a:txBody>
                    <a:bodyPr/>
                    <a:lstStyle/>
                    <a:p>
                      <a:pPr indent="0" lvl="0" marL="0" marR="0" rtl="0" algn="l">
                        <a:spcBef>
                          <a:spcPts val="0"/>
                        </a:spcBef>
                        <a:spcAft>
                          <a:spcPts val="0"/>
                        </a:spcAft>
                        <a:buNone/>
                      </a:pPr>
                      <a:r>
                        <a:rPr lang="en-IN" sz="1200" u="none" cap="none" strike="noStrike"/>
                        <a:t>std (volatility)</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0.017705</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0.019889</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0.023569</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0.016288</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0.01411</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0.016084</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r>
              <a:tr h="154150">
                <a:tc>
                  <a:txBody>
                    <a:bodyPr/>
                    <a:lstStyle/>
                    <a:p>
                      <a:pPr indent="0" lvl="0" marL="0" marR="0" rtl="0" algn="l">
                        <a:spcBef>
                          <a:spcPts val="0"/>
                        </a:spcBef>
                        <a:spcAft>
                          <a:spcPts val="0"/>
                        </a:spcAft>
                        <a:buNone/>
                      </a:pPr>
                      <a:r>
                        <a:rPr lang="en-IN" sz="1200" u="none" cap="none" strike="noStrike"/>
                        <a:t>reward to risk ratio</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0.066957</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0.07027</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0.050453</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0.050194</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0.013429</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0.067072</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r>
            </a:tbl>
          </a:graphicData>
        </a:graphic>
      </p:graphicFrame>
      <p:pic>
        <p:nvPicPr>
          <p:cNvPr descr="Chart, line chart&#10;&#10;Description automatically generated" id="207" name="Google Shape;207;p10"/>
          <p:cNvPicPr preferRelativeResize="0"/>
          <p:nvPr/>
        </p:nvPicPr>
        <p:blipFill rotWithShape="1">
          <a:blip r:embed="rId3">
            <a:alphaModFix/>
          </a:blip>
          <a:srcRect b="0" l="0" r="0" t="0"/>
          <a:stretch/>
        </p:blipFill>
        <p:spPr>
          <a:xfrm>
            <a:off x="4075068" y="1006996"/>
            <a:ext cx="8002632" cy="4503119"/>
          </a:xfrm>
          <a:prstGeom prst="rect">
            <a:avLst/>
          </a:prstGeom>
          <a:noFill/>
          <a:ln>
            <a:noFill/>
          </a:ln>
        </p:spPr>
      </p:pic>
      <p:sp>
        <p:nvSpPr>
          <p:cNvPr id="208" name="Google Shape;208;p10"/>
          <p:cNvSpPr/>
          <p:nvPr/>
        </p:nvSpPr>
        <p:spPr>
          <a:xfrm>
            <a:off x="428264" y="2195753"/>
            <a:ext cx="3379808" cy="17543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IN" sz="1800" u="none" cap="none" strike="noStrike">
                <a:solidFill>
                  <a:schemeClr val="dk1"/>
                </a:solidFill>
                <a:latin typeface="Arial"/>
                <a:ea typeface="Arial"/>
                <a:cs typeface="Arial"/>
                <a:sym typeface="Arial"/>
              </a:rPr>
              <a:t>Technology industry stocks have highest Cumulative return for last 10 years with range of 1 % to more than 25%, except the `IBM` stock with cumulative return of just 1% for 10 years.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1"/>
          <p:cNvSpPr txBox="1"/>
          <p:nvPr>
            <p:ph type="title"/>
          </p:nvPr>
        </p:nvSpPr>
        <p:spPr>
          <a:xfrm>
            <a:off x="996275" y="163351"/>
            <a:ext cx="5996619" cy="71314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100000"/>
              <a:buFont typeface="Abril Fatface"/>
              <a:buNone/>
            </a:pPr>
            <a:r>
              <a:rPr lang="en-IN" sz="5400">
                <a:solidFill>
                  <a:schemeClr val="dk2"/>
                </a:solidFill>
                <a:latin typeface="Abril Fatface"/>
                <a:ea typeface="Abril Fatface"/>
                <a:cs typeface="Abril Fatface"/>
                <a:sym typeface="Abril Fatface"/>
              </a:rPr>
              <a:t>Health Stocks</a:t>
            </a:r>
            <a:endParaRPr/>
          </a:p>
        </p:txBody>
      </p:sp>
      <p:pic>
        <p:nvPicPr>
          <p:cNvPr descr="Chart, line chart&#10;&#10;Description automatically generated" id="214" name="Google Shape;214;p11"/>
          <p:cNvPicPr preferRelativeResize="0"/>
          <p:nvPr/>
        </p:nvPicPr>
        <p:blipFill rotWithShape="1">
          <a:blip r:embed="rId3">
            <a:alphaModFix/>
          </a:blip>
          <a:srcRect b="0" l="0" r="0" t="0"/>
          <a:stretch/>
        </p:blipFill>
        <p:spPr>
          <a:xfrm>
            <a:off x="4391615" y="1267981"/>
            <a:ext cx="7800385" cy="3919694"/>
          </a:xfrm>
          <a:prstGeom prst="rect">
            <a:avLst/>
          </a:prstGeom>
          <a:noFill/>
          <a:ln>
            <a:noFill/>
          </a:ln>
        </p:spPr>
      </p:pic>
      <p:graphicFrame>
        <p:nvGraphicFramePr>
          <p:cNvPr id="215" name="Google Shape;215;p11"/>
          <p:cNvGraphicFramePr/>
          <p:nvPr/>
        </p:nvGraphicFramePr>
        <p:xfrm>
          <a:off x="2283679" y="5225584"/>
          <a:ext cx="3000000" cy="3000000"/>
        </p:xfrm>
        <a:graphic>
          <a:graphicData uri="http://schemas.openxmlformats.org/drawingml/2006/table">
            <a:tbl>
              <a:tblPr>
                <a:noFill/>
                <a:tableStyleId>{E5069023-093D-4128-B20C-CEC879D52379}</a:tableStyleId>
              </a:tblPr>
              <a:tblGrid>
                <a:gridCol w="2641425"/>
                <a:gridCol w="1283825"/>
                <a:gridCol w="1283825"/>
                <a:gridCol w="1283825"/>
                <a:gridCol w="1283825"/>
              </a:tblGrid>
              <a:tr h="203200">
                <a:tc>
                  <a:txBody>
                    <a:bodyPr/>
                    <a:lstStyle/>
                    <a:p>
                      <a:pPr indent="0" lvl="0" marL="0" marR="0" rtl="0" algn="l">
                        <a:spcBef>
                          <a:spcPts val="0"/>
                        </a:spcBef>
                        <a:spcAft>
                          <a:spcPts val="0"/>
                        </a:spcAft>
                        <a:buNone/>
                      </a:pPr>
                      <a:r>
                        <a:t/>
                      </a:r>
                      <a:endParaRPr b="0" i="0" sz="12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l">
                        <a:spcBef>
                          <a:spcPts val="0"/>
                        </a:spcBef>
                        <a:spcAft>
                          <a:spcPts val="0"/>
                        </a:spcAft>
                        <a:buNone/>
                      </a:pPr>
                      <a:r>
                        <a:rPr lang="en-IN" sz="1200" u="none" cap="none" strike="noStrike"/>
                        <a:t>JNJ</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l">
                        <a:spcBef>
                          <a:spcPts val="0"/>
                        </a:spcBef>
                        <a:spcAft>
                          <a:spcPts val="0"/>
                        </a:spcAft>
                        <a:buNone/>
                      </a:pPr>
                      <a:r>
                        <a:rPr lang="en-IN" sz="1200" u="none" cap="none" strike="noStrike"/>
                        <a:t>MRK</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l">
                        <a:spcBef>
                          <a:spcPts val="0"/>
                        </a:spcBef>
                        <a:spcAft>
                          <a:spcPts val="0"/>
                        </a:spcAft>
                        <a:buNone/>
                      </a:pPr>
                      <a:r>
                        <a:rPr lang="en-IN" sz="1200" u="none" cap="none" strike="noStrike"/>
                        <a:t>PFE</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l">
                        <a:spcBef>
                          <a:spcPts val="0"/>
                        </a:spcBef>
                        <a:spcAft>
                          <a:spcPts val="0"/>
                        </a:spcAft>
                        <a:buNone/>
                      </a:pPr>
                      <a:r>
                        <a:rPr lang="en-IN" sz="1200" u="none" cap="none" strike="noStrike"/>
                        <a:t>UNH</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r>
              <a:tr h="203200">
                <a:tc>
                  <a:txBody>
                    <a:bodyPr/>
                    <a:lstStyle/>
                    <a:p>
                      <a:pPr indent="0" lvl="0" marL="0" marR="0" rtl="0" algn="l">
                        <a:spcBef>
                          <a:spcPts val="0"/>
                        </a:spcBef>
                        <a:spcAft>
                          <a:spcPts val="0"/>
                        </a:spcAft>
                        <a:buNone/>
                      </a:pPr>
                      <a:r>
                        <a:rPr lang="en-IN" sz="1200" u="none" cap="none" strike="noStrike"/>
                        <a:t>mean(returns)</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0.000526</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0.000545</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0.000527</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0.001063</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r>
              <a:tr h="152400">
                <a:tc>
                  <a:txBody>
                    <a:bodyPr/>
                    <a:lstStyle/>
                    <a:p>
                      <a:pPr indent="0" lvl="0" marL="0" marR="0" rtl="0" algn="l">
                        <a:spcBef>
                          <a:spcPts val="0"/>
                        </a:spcBef>
                        <a:spcAft>
                          <a:spcPts val="0"/>
                        </a:spcAft>
                        <a:buNone/>
                      </a:pPr>
                      <a:r>
                        <a:rPr lang="en-IN" sz="1200" u="none" cap="none" strike="noStrike"/>
                        <a:t>std(volatility)</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0.010811</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0.01301</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0.012563</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0.016427</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r>
              <a:tr h="203200">
                <a:tc>
                  <a:txBody>
                    <a:bodyPr/>
                    <a:lstStyle/>
                    <a:p>
                      <a:pPr indent="0" lvl="0" marL="0" marR="0" rtl="0" algn="l">
                        <a:spcBef>
                          <a:spcPts val="0"/>
                        </a:spcBef>
                        <a:spcAft>
                          <a:spcPts val="0"/>
                        </a:spcAft>
                        <a:buNone/>
                      </a:pPr>
                      <a:r>
                        <a:rPr lang="en-IN" sz="1200" u="none" cap="none" strike="noStrike"/>
                        <a:t>reward to risk ratio</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0.048629</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0.041883</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0.041918</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0.064717</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r>
            </a:tbl>
          </a:graphicData>
        </a:graphic>
      </p:graphicFrame>
      <p:sp>
        <p:nvSpPr>
          <p:cNvPr id="216" name="Google Shape;216;p11"/>
          <p:cNvSpPr/>
          <p:nvPr/>
        </p:nvSpPr>
        <p:spPr>
          <a:xfrm>
            <a:off x="432122" y="2173874"/>
            <a:ext cx="3341225" cy="17543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IN" sz="1800" u="none" cap="none" strike="noStrike">
                <a:solidFill>
                  <a:schemeClr val="dk1"/>
                </a:solidFill>
                <a:latin typeface="Arial"/>
                <a:ea typeface="Arial"/>
                <a:cs typeface="Arial"/>
                <a:sym typeface="Arial"/>
              </a:rPr>
              <a:t>In Healthcare industry, the only well performing stock is `UNH` with cumulative range. between1% to more than 11% otherwise other stocks have    cumulative range below 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2"/>
          <p:cNvSpPr txBox="1"/>
          <p:nvPr>
            <p:ph type="title"/>
          </p:nvPr>
        </p:nvSpPr>
        <p:spPr>
          <a:xfrm>
            <a:off x="996275" y="163350"/>
            <a:ext cx="5996619" cy="77733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100000"/>
              <a:buFont typeface="Abril Fatface"/>
              <a:buNone/>
            </a:pPr>
            <a:r>
              <a:rPr lang="en-IN" sz="5400">
                <a:solidFill>
                  <a:schemeClr val="dk2"/>
                </a:solidFill>
                <a:latin typeface="Abril Fatface"/>
                <a:ea typeface="Abril Fatface"/>
                <a:cs typeface="Abril Fatface"/>
                <a:sym typeface="Abril Fatface"/>
              </a:rPr>
              <a:t>Aviation Stocks</a:t>
            </a:r>
            <a:endParaRPr/>
          </a:p>
        </p:txBody>
      </p:sp>
      <p:pic>
        <p:nvPicPr>
          <p:cNvPr descr="Chart&#10;&#10;Description automatically generated" id="222" name="Google Shape;222;p12"/>
          <p:cNvPicPr preferRelativeResize="0"/>
          <p:nvPr/>
        </p:nvPicPr>
        <p:blipFill rotWithShape="1">
          <a:blip r:embed="rId3">
            <a:alphaModFix/>
          </a:blip>
          <a:srcRect b="0" l="0" r="0" t="0"/>
          <a:stretch/>
        </p:blipFill>
        <p:spPr>
          <a:xfrm>
            <a:off x="3703899" y="1278947"/>
            <a:ext cx="8488101" cy="3924000"/>
          </a:xfrm>
          <a:prstGeom prst="rect">
            <a:avLst/>
          </a:prstGeom>
          <a:noFill/>
          <a:ln>
            <a:noFill/>
          </a:ln>
        </p:spPr>
      </p:pic>
      <p:graphicFrame>
        <p:nvGraphicFramePr>
          <p:cNvPr id="223" name="Google Shape;223;p12"/>
          <p:cNvGraphicFramePr/>
          <p:nvPr/>
        </p:nvGraphicFramePr>
        <p:xfrm>
          <a:off x="1829870" y="5541207"/>
          <a:ext cx="3000000" cy="3000000"/>
        </p:xfrm>
        <a:graphic>
          <a:graphicData uri="http://schemas.openxmlformats.org/drawingml/2006/table">
            <a:tbl>
              <a:tblPr>
                <a:noFill/>
                <a:tableStyleId>{E5069023-093D-4128-B20C-CEC879D52379}</a:tableStyleId>
              </a:tblPr>
              <a:tblGrid>
                <a:gridCol w="2065950"/>
                <a:gridCol w="1004125"/>
                <a:gridCol w="1004125"/>
                <a:gridCol w="1004125"/>
                <a:gridCol w="1004125"/>
                <a:gridCol w="1004125"/>
                <a:gridCol w="1004125"/>
              </a:tblGrid>
              <a:tr h="152400">
                <a:tc>
                  <a:txBody>
                    <a:bodyPr/>
                    <a:lstStyle/>
                    <a:p>
                      <a:pPr indent="0" lvl="0" marL="0" marR="0" rtl="0" algn="l">
                        <a:spcBef>
                          <a:spcPts val="0"/>
                        </a:spcBef>
                        <a:spcAft>
                          <a:spcPts val="0"/>
                        </a:spcAft>
                        <a:buNone/>
                      </a:pPr>
                      <a:r>
                        <a:t/>
                      </a:r>
                      <a:endParaRPr b="0" i="0" sz="12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l">
                        <a:spcBef>
                          <a:spcPts val="0"/>
                        </a:spcBef>
                        <a:spcAft>
                          <a:spcPts val="0"/>
                        </a:spcAft>
                        <a:buNone/>
                      </a:pPr>
                      <a:r>
                        <a:rPr lang="en-IN" sz="1200" u="none" cap="none" strike="noStrike"/>
                        <a:t>AAL</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l">
                        <a:spcBef>
                          <a:spcPts val="0"/>
                        </a:spcBef>
                        <a:spcAft>
                          <a:spcPts val="0"/>
                        </a:spcAft>
                        <a:buNone/>
                      </a:pPr>
                      <a:r>
                        <a:rPr lang="en-IN" sz="1200" u="none" cap="none" strike="noStrike"/>
                        <a:t>ALGT</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l">
                        <a:spcBef>
                          <a:spcPts val="0"/>
                        </a:spcBef>
                        <a:spcAft>
                          <a:spcPts val="0"/>
                        </a:spcAft>
                        <a:buNone/>
                      </a:pPr>
                      <a:r>
                        <a:rPr lang="en-IN" sz="1200" u="none" cap="none" strike="noStrike"/>
                        <a:t>ALK</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l">
                        <a:spcBef>
                          <a:spcPts val="0"/>
                        </a:spcBef>
                        <a:spcAft>
                          <a:spcPts val="0"/>
                        </a:spcAft>
                        <a:buNone/>
                      </a:pPr>
                      <a:r>
                        <a:rPr lang="en-IN" sz="1200" u="none" cap="none" strike="noStrike"/>
                        <a:t>DAL</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l">
                        <a:spcBef>
                          <a:spcPts val="0"/>
                        </a:spcBef>
                        <a:spcAft>
                          <a:spcPts val="0"/>
                        </a:spcAft>
                        <a:buNone/>
                      </a:pPr>
                      <a:r>
                        <a:rPr lang="en-IN" sz="1200" u="none" cap="none" strike="noStrike"/>
                        <a:t>HA</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l">
                        <a:spcBef>
                          <a:spcPts val="0"/>
                        </a:spcBef>
                        <a:spcAft>
                          <a:spcPts val="0"/>
                        </a:spcAft>
                        <a:buNone/>
                      </a:pPr>
                      <a:r>
                        <a:rPr lang="en-IN" sz="1200" u="none" cap="none" strike="noStrike"/>
                        <a:t>LUV</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r>
              <a:tr h="203200">
                <a:tc>
                  <a:txBody>
                    <a:bodyPr/>
                    <a:lstStyle/>
                    <a:p>
                      <a:pPr indent="0" lvl="0" marL="0" marR="0" rtl="0" algn="l">
                        <a:spcBef>
                          <a:spcPts val="0"/>
                        </a:spcBef>
                        <a:spcAft>
                          <a:spcPts val="0"/>
                        </a:spcAft>
                        <a:buNone/>
                      </a:pPr>
                      <a:r>
                        <a:rPr b="0" i="0" lang="en-IN" sz="1200" u="none" cap="none" strike="noStrike">
                          <a:solidFill>
                            <a:srgbClr val="000000"/>
                          </a:solidFill>
                          <a:latin typeface="Helvetica Neue"/>
                          <a:ea typeface="Helvetica Neue"/>
                          <a:cs typeface="Helvetica Neue"/>
                          <a:sym typeface="Helvetica Neue"/>
                        </a:rPr>
                        <a:t>Mean(returns)</a:t>
                      </a:r>
                      <a:endParaRPr/>
                    </a:p>
                  </a:txBody>
                  <a:tcPr marT="9525" marB="0" marR="9525" marL="9525" anchor="b"/>
                </a:tc>
                <a:tc>
                  <a:txBody>
                    <a:bodyPr/>
                    <a:lstStyle/>
                    <a:p>
                      <a:pPr indent="0" lvl="0" marL="0" marR="0" rtl="0" algn="r">
                        <a:spcBef>
                          <a:spcPts val="0"/>
                        </a:spcBef>
                        <a:spcAft>
                          <a:spcPts val="0"/>
                        </a:spcAft>
                        <a:buNone/>
                      </a:pPr>
                      <a:r>
                        <a:rPr lang="en-IN" sz="1200" u="none" cap="none" strike="noStrike"/>
                        <a:t>0.00066</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0.000775</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0.00076</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0.000747</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0.00078</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0.000663</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r>
              <a:tr h="203200">
                <a:tc>
                  <a:txBody>
                    <a:bodyPr/>
                    <a:lstStyle/>
                    <a:p>
                      <a:pPr indent="0" lvl="0" marL="0" marR="0" rtl="0" algn="l">
                        <a:spcBef>
                          <a:spcPts val="0"/>
                        </a:spcBef>
                        <a:spcAft>
                          <a:spcPts val="0"/>
                        </a:spcAft>
                        <a:buNone/>
                      </a:pPr>
                      <a:r>
                        <a:rPr lang="en-IN" sz="1200" u="none" cap="none" strike="noStrike"/>
                        <a:t>Std(volatility)</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0.032723</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0.024578</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0.023567</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0.025529</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0.030147</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0.020477</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r>
              <a:tr h="203200">
                <a:tc>
                  <a:txBody>
                    <a:bodyPr/>
                    <a:lstStyle/>
                    <a:p>
                      <a:pPr indent="0" lvl="0" marL="0" marR="0" rtl="0" algn="l">
                        <a:spcBef>
                          <a:spcPts val="0"/>
                        </a:spcBef>
                        <a:spcAft>
                          <a:spcPts val="0"/>
                        </a:spcAft>
                        <a:buNone/>
                      </a:pPr>
                      <a:r>
                        <a:rPr b="0" i="0" lang="en-IN" sz="1200" u="none" cap="none" strike="noStrike">
                          <a:solidFill>
                            <a:srgbClr val="000000"/>
                          </a:solidFill>
                          <a:latin typeface="Helvetica Neue"/>
                          <a:ea typeface="Helvetica Neue"/>
                          <a:cs typeface="Helvetica Neue"/>
                          <a:sym typeface="Helvetica Neue"/>
                        </a:rPr>
                        <a:t>Reward to risk ratio</a:t>
                      </a:r>
                      <a:endParaRPr/>
                    </a:p>
                  </a:txBody>
                  <a:tcPr marT="9525" marB="0" marR="9525" marL="9525" anchor="b"/>
                </a:tc>
                <a:tc>
                  <a:txBody>
                    <a:bodyPr/>
                    <a:lstStyle/>
                    <a:p>
                      <a:pPr indent="0" lvl="0" marL="0" marR="0" rtl="0" algn="r">
                        <a:spcBef>
                          <a:spcPts val="0"/>
                        </a:spcBef>
                        <a:spcAft>
                          <a:spcPts val="0"/>
                        </a:spcAft>
                        <a:buNone/>
                      </a:pPr>
                      <a:r>
                        <a:rPr lang="en-IN" sz="1200" u="none" cap="none" strike="noStrike"/>
                        <a:t>0.020176</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0.031525</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0.032238</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0.029267</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0.025871</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0.03236</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r>
            </a:tbl>
          </a:graphicData>
        </a:graphic>
      </p:graphicFrame>
      <p:sp>
        <p:nvSpPr>
          <p:cNvPr id="224" name="Google Shape;224;p12"/>
          <p:cNvSpPr/>
          <p:nvPr/>
        </p:nvSpPr>
        <p:spPr>
          <a:xfrm>
            <a:off x="494923" y="2484107"/>
            <a:ext cx="2676540"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IN" sz="1800" u="none" cap="none" strike="noStrike">
                <a:solidFill>
                  <a:schemeClr val="dk1"/>
                </a:solidFill>
                <a:latin typeface="Arial"/>
                <a:ea typeface="Arial"/>
                <a:cs typeface="Arial"/>
                <a:sym typeface="Arial"/>
              </a:rPr>
              <a:t>In Aviation industry the cumulative return movesbetween 1% to 10% for span of a decade.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3"/>
          <p:cNvSpPr txBox="1"/>
          <p:nvPr>
            <p:ph type="title"/>
          </p:nvPr>
        </p:nvSpPr>
        <p:spPr>
          <a:xfrm>
            <a:off x="1005653" y="169452"/>
            <a:ext cx="10583117" cy="809942"/>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100000"/>
              <a:buFont typeface="Abril Fatface"/>
              <a:buNone/>
            </a:pPr>
            <a:r>
              <a:rPr lang="en-IN" sz="5400">
                <a:solidFill>
                  <a:schemeClr val="dk2"/>
                </a:solidFill>
                <a:latin typeface="Abril Fatface"/>
                <a:ea typeface="Abril Fatface"/>
                <a:cs typeface="Abril Fatface"/>
                <a:sym typeface="Abril Fatface"/>
              </a:rPr>
              <a:t>Pharmaceuticals Stocks</a:t>
            </a:r>
            <a:endParaRPr/>
          </a:p>
        </p:txBody>
      </p:sp>
      <p:pic>
        <p:nvPicPr>
          <p:cNvPr descr="Chart, line chart&#10;&#10;Description automatically generated" id="230" name="Google Shape;230;p13"/>
          <p:cNvPicPr preferRelativeResize="0"/>
          <p:nvPr/>
        </p:nvPicPr>
        <p:blipFill rotWithShape="1">
          <a:blip r:embed="rId3">
            <a:alphaModFix/>
          </a:blip>
          <a:srcRect b="0" l="0" r="0" t="0"/>
          <a:stretch/>
        </p:blipFill>
        <p:spPr>
          <a:xfrm>
            <a:off x="4317357" y="1704871"/>
            <a:ext cx="7137478" cy="3249122"/>
          </a:xfrm>
          <a:prstGeom prst="rect">
            <a:avLst/>
          </a:prstGeom>
          <a:noFill/>
          <a:ln>
            <a:noFill/>
          </a:ln>
        </p:spPr>
      </p:pic>
      <p:graphicFrame>
        <p:nvGraphicFramePr>
          <p:cNvPr id="231" name="Google Shape;231;p13"/>
          <p:cNvGraphicFramePr/>
          <p:nvPr/>
        </p:nvGraphicFramePr>
        <p:xfrm>
          <a:off x="2432764" y="5307070"/>
          <a:ext cx="3000000" cy="3000000"/>
        </p:xfrm>
        <a:graphic>
          <a:graphicData uri="http://schemas.openxmlformats.org/drawingml/2006/table">
            <a:tbl>
              <a:tblPr>
                <a:noFill/>
                <a:tableStyleId>{E5069023-093D-4128-B20C-CEC879D52379}</a:tableStyleId>
              </a:tblPr>
              <a:tblGrid>
                <a:gridCol w="2860300"/>
                <a:gridCol w="1777475"/>
                <a:gridCol w="1777475"/>
              </a:tblGrid>
              <a:tr h="203200">
                <a:tc>
                  <a:txBody>
                    <a:bodyPr/>
                    <a:lstStyle/>
                    <a:p>
                      <a:pPr indent="0" lvl="0" marL="0" marR="0" rtl="0" algn="l">
                        <a:spcBef>
                          <a:spcPts val="0"/>
                        </a:spcBef>
                        <a:spcAft>
                          <a:spcPts val="0"/>
                        </a:spcAft>
                        <a:buNone/>
                      </a:pPr>
                      <a:r>
                        <a:t/>
                      </a:r>
                      <a:endParaRPr b="0" i="0" sz="12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l">
                        <a:spcBef>
                          <a:spcPts val="0"/>
                        </a:spcBef>
                        <a:spcAft>
                          <a:spcPts val="0"/>
                        </a:spcAft>
                        <a:buNone/>
                      </a:pPr>
                      <a:r>
                        <a:rPr lang="en-IN" sz="1200" u="none" cap="none" strike="noStrike"/>
                        <a:t>BHC</a:t>
                      </a:r>
                      <a:endParaRPr b="0" i="0" sz="12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l">
                        <a:spcBef>
                          <a:spcPts val="0"/>
                        </a:spcBef>
                        <a:spcAft>
                          <a:spcPts val="0"/>
                        </a:spcAft>
                        <a:buNone/>
                      </a:pPr>
                      <a:r>
                        <a:rPr lang="en-IN" sz="1200" u="none" cap="none" strike="noStrike"/>
                        <a:t>RHHBY</a:t>
                      </a:r>
                      <a:endParaRPr b="0" i="0" sz="1200" u="none" cap="none" strike="noStrike">
                        <a:solidFill>
                          <a:srgbClr val="000000"/>
                        </a:solidFill>
                        <a:latin typeface="Calibri"/>
                        <a:ea typeface="Calibri"/>
                        <a:cs typeface="Calibri"/>
                        <a:sym typeface="Calibri"/>
                      </a:endParaRPr>
                    </a:p>
                  </a:txBody>
                  <a:tcPr marT="9525" marB="0" marR="9525" marL="9525" anchor="b"/>
                </a:tc>
              </a:tr>
              <a:tr h="203200">
                <a:tc>
                  <a:txBody>
                    <a:bodyPr/>
                    <a:lstStyle/>
                    <a:p>
                      <a:pPr indent="0" lvl="0" marL="0" marR="0" rtl="0" algn="l">
                        <a:spcBef>
                          <a:spcPts val="0"/>
                        </a:spcBef>
                        <a:spcAft>
                          <a:spcPts val="0"/>
                        </a:spcAft>
                        <a:buNone/>
                      </a:pPr>
                      <a:r>
                        <a:rPr lang="en-IN" sz="1200" u="none" cap="none" strike="noStrike"/>
                        <a:t>mean(returns)</a:t>
                      </a:r>
                      <a:endParaRPr b="0" i="0" sz="12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200" u="none" cap="none" strike="noStrike"/>
                        <a:t>0.00048</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0.000637</a:t>
                      </a:r>
                      <a:endParaRPr b="0" i="0" sz="1200" u="none" cap="none" strike="noStrike">
                        <a:solidFill>
                          <a:srgbClr val="000000"/>
                        </a:solidFill>
                        <a:latin typeface="Calibri"/>
                        <a:ea typeface="Calibri"/>
                        <a:cs typeface="Calibri"/>
                        <a:sym typeface="Calibri"/>
                      </a:endParaRPr>
                    </a:p>
                  </a:txBody>
                  <a:tcPr marT="9525" marB="0" marR="9525" marL="9525" anchor="b"/>
                </a:tc>
              </a:tr>
              <a:tr h="203200">
                <a:tc>
                  <a:txBody>
                    <a:bodyPr/>
                    <a:lstStyle/>
                    <a:p>
                      <a:pPr indent="0" lvl="0" marL="0" marR="0" rtl="0" algn="l">
                        <a:spcBef>
                          <a:spcPts val="0"/>
                        </a:spcBef>
                        <a:spcAft>
                          <a:spcPts val="0"/>
                        </a:spcAft>
                        <a:buNone/>
                      </a:pPr>
                      <a:r>
                        <a:rPr lang="en-IN" sz="1200" u="none" cap="none" strike="noStrike"/>
                        <a:t>std(volatility)</a:t>
                      </a:r>
                      <a:endParaRPr b="0" i="0" sz="12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200" u="none" cap="none" strike="noStrike"/>
                        <a:t>0.035703</a:t>
                      </a:r>
                      <a:endParaRPr b="0" i="0" sz="12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200" u="none" cap="none" strike="noStrike"/>
                        <a:t>0.013274</a:t>
                      </a:r>
                      <a:endParaRPr b="0" i="0" sz="1200" u="none" cap="none" strike="noStrike">
                        <a:solidFill>
                          <a:srgbClr val="000000"/>
                        </a:solidFill>
                        <a:latin typeface="Calibri"/>
                        <a:ea typeface="Calibri"/>
                        <a:cs typeface="Calibri"/>
                        <a:sym typeface="Calibri"/>
                      </a:endParaRPr>
                    </a:p>
                  </a:txBody>
                  <a:tcPr marT="9525" marB="0" marR="9525" marL="9525" anchor="b"/>
                </a:tc>
              </a:tr>
              <a:tr h="203200">
                <a:tc>
                  <a:txBody>
                    <a:bodyPr/>
                    <a:lstStyle/>
                    <a:p>
                      <a:pPr indent="0" lvl="0" marL="0" marR="0" rtl="0" algn="l">
                        <a:spcBef>
                          <a:spcPts val="0"/>
                        </a:spcBef>
                        <a:spcAft>
                          <a:spcPts val="0"/>
                        </a:spcAft>
                        <a:buNone/>
                      </a:pPr>
                      <a:r>
                        <a:rPr lang="en-IN" sz="1200" u="none" cap="none" strike="noStrike"/>
                        <a:t>reward to risk ratio</a:t>
                      </a:r>
                      <a:endParaRPr b="0" i="0" sz="12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200" u="none" cap="none" strike="noStrike"/>
                        <a:t>0.013442</a:t>
                      </a:r>
                      <a:endParaRPr b="0" i="0" sz="12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IN" sz="1200" u="none" cap="none" strike="noStrike"/>
                        <a:t>0.047951</a:t>
                      </a:r>
                      <a:endParaRPr b="0" i="0" sz="1200" u="none" cap="none" strike="noStrike">
                        <a:solidFill>
                          <a:srgbClr val="000000"/>
                        </a:solidFill>
                        <a:latin typeface="Calibri"/>
                        <a:ea typeface="Calibri"/>
                        <a:cs typeface="Calibri"/>
                        <a:sym typeface="Calibri"/>
                      </a:endParaRPr>
                    </a:p>
                  </a:txBody>
                  <a:tcPr marT="9525" marB="0" marR="9525" marL="9525" anchor="b"/>
                </a:tc>
              </a:tr>
            </a:tbl>
          </a:graphicData>
        </a:graphic>
      </p:graphicFrame>
      <p:sp>
        <p:nvSpPr>
          <p:cNvPr id="232" name="Google Shape;232;p13"/>
          <p:cNvSpPr/>
          <p:nvPr/>
        </p:nvSpPr>
        <p:spPr>
          <a:xfrm>
            <a:off x="551971" y="2266069"/>
            <a:ext cx="3198227" cy="17543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IN" sz="1800" u="none" cap="none" strike="noStrike">
                <a:solidFill>
                  <a:schemeClr val="dk1"/>
                </a:solidFill>
                <a:latin typeface="Arial"/>
                <a:ea typeface="Arial"/>
                <a:cs typeface="Arial"/>
                <a:sym typeface="Arial"/>
              </a:rPr>
              <a:t>For Pharmaceuticals industry the cumulative return ranged from 1% to 10% till halve of 2015 but after sudden drop in other halve of 2015 it ranged from 1% to just 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bril Fatface"/>
              <a:buNone/>
            </a:pPr>
            <a:r>
              <a:rPr lang="en-IN"/>
              <a:t>Heatmap Subplot</a:t>
            </a:r>
            <a:endParaRPr/>
          </a:p>
        </p:txBody>
      </p:sp>
      <p:pic>
        <p:nvPicPr>
          <p:cNvPr descr="Chart, treemap chart&#10;&#10;Description automatically generated" id="238" name="Google Shape;238;p14"/>
          <p:cNvPicPr preferRelativeResize="0"/>
          <p:nvPr/>
        </p:nvPicPr>
        <p:blipFill rotWithShape="1">
          <a:blip r:embed="rId3">
            <a:alphaModFix/>
          </a:blip>
          <a:srcRect b="0" l="0" r="0" t="0"/>
          <a:stretch/>
        </p:blipFill>
        <p:spPr>
          <a:xfrm>
            <a:off x="704193" y="1690689"/>
            <a:ext cx="10804635" cy="480218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bril Fatface"/>
              <a:buNone/>
            </a:pPr>
            <a:r>
              <a:rPr lang="en-IN"/>
              <a:t>Portfolio </a:t>
            </a:r>
            <a:endParaRPr/>
          </a:p>
        </p:txBody>
      </p:sp>
      <p:pic>
        <p:nvPicPr>
          <p:cNvPr id="244" name="Google Shape;244;p15"/>
          <p:cNvPicPr preferRelativeResize="0"/>
          <p:nvPr/>
        </p:nvPicPr>
        <p:blipFill rotWithShape="1">
          <a:blip r:embed="rId3">
            <a:alphaModFix/>
          </a:blip>
          <a:srcRect b="25361" l="0" r="-1" t="4500"/>
          <a:stretch/>
        </p:blipFill>
        <p:spPr>
          <a:xfrm>
            <a:off x="838200" y="2011680"/>
            <a:ext cx="10515600" cy="41605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50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6"/>
          <p:cNvSpPr txBox="1"/>
          <p:nvPr>
            <p:ph type="title"/>
          </p:nvPr>
        </p:nvSpPr>
        <p:spPr>
          <a:xfrm>
            <a:off x="399394" y="4784836"/>
            <a:ext cx="11634950" cy="175448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600"/>
              <a:buFont typeface="Abril Fatface"/>
              <a:buNone/>
            </a:pPr>
            <a:r>
              <a:rPr lang="en-IN" sz="1600"/>
              <a:t>Patrick - low risk conservative, wants a good retirement life</a:t>
            </a:r>
            <a:br>
              <a:rPr lang="en-IN" sz="1600"/>
            </a:br>
            <a:r>
              <a:rPr lang="en-IN" sz="1600"/>
              <a:t>Since patrick prefers less risk and consistent returns we will select stocks which have less volatility(std)</a:t>
            </a:r>
            <a:br>
              <a:rPr lang="en-IN" sz="1600"/>
            </a:br>
            <a:r>
              <a:rPr lang="en-IN" sz="1600"/>
              <a:t>We will also diversify our portfolio to all sectors so that we don’t have all our eggs in one basket</a:t>
            </a:r>
            <a:br>
              <a:rPr lang="en-IN" sz="1600"/>
            </a:br>
            <a:r>
              <a:rPr lang="en-IN" sz="1600"/>
              <a:t>Technology - Amazon, Microsoft and Apple will be considered</a:t>
            </a:r>
            <a:br>
              <a:rPr lang="en-IN" sz="1600"/>
            </a:br>
            <a:r>
              <a:rPr lang="en-IN" sz="1600"/>
              <a:t>Amazon has the best reward to risk ratio and Microsoft is the second best and Apple is third</a:t>
            </a:r>
            <a:br>
              <a:rPr lang="en-IN" sz="1600"/>
            </a:br>
            <a:r>
              <a:rPr lang="en-IN" sz="1600"/>
              <a:t>Health - JNJ &amp; UNH will be considered </a:t>
            </a:r>
            <a:br>
              <a:rPr lang="en-IN" sz="1600"/>
            </a:br>
            <a:r>
              <a:rPr lang="en-IN" sz="1600"/>
              <a:t>Aviation - LUV &amp; ALK, but since they are very much correlated, we will skip ALK and consider only LUV</a:t>
            </a:r>
            <a:br>
              <a:rPr lang="en-IN" sz="1600"/>
            </a:br>
            <a:r>
              <a:rPr lang="en-IN" sz="1600"/>
              <a:t>Finance &amp; Pharms - No stocks are being considered because of not satisfactory performance </a:t>
            </a:r>
            <a:endParaRPr/>
          </a:p>
        </p:txBody>
      </p:sp>
      <p:pic>
        <p:nvPicPr>
          <p:cNvPr descr="Application, table&#10;&#10;Description automatically generated with medium confidence" id="250" name="Google Shape;250;p16"/>
          <p:cNvPicPr preferRelativeResize="0"/>
          <p:nvPr/>
        </p:nvPicPr>
        <p:blipFill rotWithShape="1">
          <a:blip r:embed="rId3">
            <a:alphaModFix/>
          </a:blip>
          <a:srcRect b="0" l="7142" r="0" t="0"/>
          <a:stretch/>
        </p:blipFill>
        <p:spPr>
          <a:xfrm>
            <a:off x="3405351" y="508701"/>
            <a:ext cx="6307519" cy="4160520"/>
          </a:xfrm>
          <a:prstGeom prst="rect">
            <a:avLst/>
          </a:prstGeom>
          <a:noFill/>
          <a:ln>
            <a:noFill/>
          </a:ln>
        </p:spPr>
      </p:pic>
      <p:sp>
        <p:nvSpPr>
          <p:cNvPr id="251" name="Google Shape;251;p16"/>
          <p:cNvSpPr txBox="1"/>
          <p:nvPr/>
        </p:nvSpPr>
        <p:spPr>
          <a:xfrm>
            <a:off x="136634" y="655846"/>
            <a:ext cx="24804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Portfolio of Patrick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bril Fatface"/>
              <a:buNone/>
            </a:pPr>
            <a:r>
              <a:rPr lang="en-IN" sz="2400"/>
              <a:t>Final Portfolio of patrick after removing of MSFT because MSFT was showing high correlation with some of other stocks in portfolio</a:t>
            </a:r>
            <a:endParaRPr/>
          </a:p>
        </p:txBody>
      </p:sp>
      <p:pic>
        <p:nvPicPr>
          <p:cNvPr descr="Chart, table&#10;&#10;Description automatically generated" id="257" name="Google Shape;257;p17"/>
          <p:cNvPicPr preferRelativeResize="0"/>
          <p:nvPr/>
        </p:nvPicPr>
        <p:blipFill rotWithShape="1">
          <a:blip r:embed="rId3">
            <a:alphaModFix/>
          </a:blip>
          <a:srcRect b="0" l="3969" r="0" t="0"/>
          <a:stretch/>
        </p:blipFill>
        <p:spPr>
          <a:xfrm>
            <a:off x="3300248" y="2011680"/>
            <a:ext cx="5832628" cy="41605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8"/>
          <p:cNvSpPr txBox="1"/>
          <p:nvPr>
            <p:ph type="title"/>
          </p:nvPr>
        </p:nvSpPr>
        <p:spPr>
          <a:xfrm>
            <a:off x="313996" y="4742694"/>
            <a:ext cx="11564008" cy="180630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600"/>
              <a:buFont typeface="Abril Fatface"/>
              <a:buNone/>
            </a:pPr>
            <a:r>
              <a:rPr lang="en-IN" sz="1600"/>
              <a:t>Since peter wants high returns and is willing to take high risks we can select </a:t>
            </a:r>
            <a:br>
              <a:rPr lang="en-IN" sz="1600"/>
            </a:br>
            <a:r>
              <a:rPr lang="en-IN" sz="1600"/>
              <a:t> stocks which are giving superior returns </a:t>
            </a:r>
            <a:br>
              <a:rPr lang="en-IN" sz="1600"/>
            </a:br>
            <a:r>
              <a:rPr lang="en-IN" sz="1600"/>
              <a:t> Even though we will do portfolio diversification, but we will not be as strict as it was in the case of Patrick</a:t>
            </a:r>
            <a:br>
              <a:rPr lang="en-IN" sz="1600"/>
            </a:br>
            <a:r>
              <a:rPr lang="en-IN" sz="1600"/>
              <a:t> Here we can afford to have less restriction on correlation, but we will still be a little careful </a:t>
            </a:r>
            <a:br>
              <a:rPr lang="en-IN" sz="1600"/>
            </a:br>
            <a:r>
              <a:rPr lang="en-IN" sz="1600"/>
              <a:t>Technology - almost all tech stocks are really having good cumulative returns so we will select,   - we will select, AMZN, AAPL, MSFT, FB</a:t>
            </a:r>
            <a:br>
              <a:rPr lang="en-IN" sz="1600"/>
            </a:br>
            <a:r>
              <a:rPr lang="en-IN" sz="1600"/>
              <a:t>Health - UNH will be considered </a:t>
            </a:r>
            <a:br>
              <a:rPr lang="en-IN" sz="1600"/>
            </a:br>
            <a:r>
              <a:rPr lang="en-IN" sz="1600"/>
              <a:t>Aviation - ALK,</a:t>
            </a:r>
            <a:br>
              <a:rPr lang="en-IN" sz="1600"/>
            </a:br>
            <a:r>
              <a:rPr lang="en-IN" sz="1600"/>
              <a:t>Finance &amp; Pharms - No stocks are being considered because of not satisfactory performance </a:t>
            </a:r>
            <a:endParaRPr/>
          </a:p>
        </p:txBody>
      </p:sp>
      <p:pic>
        <p:nvPicPr>
          <p:cNvPr descr="Table&#10;&#10;Description automatically generated" id="263" name="Google Shape;263;p18"/>
          <p:cNvPicPr preferRelativeResize="0"/>
          <p:nvPr/>
        </p:nvPicPr>
        <p:blipFill rotWithShape="1">
          <a:blip r:embed="rId3">
            <a:alphaModFix/>
          </a:blip>
          <a:srcRect b="0" l="0" r="0" t="0"/>
          <a:stretch/>
        </p:blipFill>
        <p:spPr>
          <a:xfrm>
            <a:off x="2691438" y="456149"/>
            <a:ext cx="6577896" cy="4160520"/>
          </a:xfrm>
          <a:prstGeom prst="rect">
            <a:avLst/>
          </a:prstGeom>
          <a:noFill/>
          <a:ln>
            <a:noFill/>
          </a:ln>
        </p:spPr>
      </p:pic>
      <p:sp>
        <p:nvSpPr>
          <p:cNvPr id="264" name="Google Shape;264;p18"/>
          <p:cNvSpPr txBox="1"/>
          <p:nvPr/>
        </p:nvSpPr>
        <p:spPr>
          <a:xfrm>
            <a:off x="105103" y="630621"/>
            <a:ext cx="21861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Portfolio of Peter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bril Fatface"/>
              <a:buNone/>
            </a:pPr>
            <a:r>
              <a:rPr lang="en-IN"/>
              <a:t>Cumulative return of Patrick's Portfolio</a:t>
            </a:r>
            <a:endParaRPr/>
          </a:p>
        </p:txBody>
      </p:sp>
      <p:sp>
        <p:nvSpPr>
          <p:cNvPr id="270" name="Google Shape;270;p19"/>
          <p:cNvSpPr txBox="1"/>
          <p:nvPr/>
        </p:nvSpPr>
        <p:spPr>
          <a:xfrm>
            <a:off x="433388" y="2011679"/>
            <a:ext cx="3638550" cy="4481196"/>
          </a:xfrm>
          <a:prstGeom prst="rect">
            <a:avLst/>
          </a:prstGeom>
          <a:noFill/>
          <a:ln>
            <a:noFill/>
          </a:ln>
        </p:spPr>
        <p:txBody>
          <a:bodyPr anchorCtr="0" anchor="t" bIns="45700" lIns="91425" spcFirstLastPara="1" rIns="91425" wrap="square" tIns="45700">
            <a:normAutofit fontScale="55000" lnSpcReduction="20000"/>
          </a:bodyPr>
          <a:lstStyle/>
          <a:p>
            <a:pPr indent="0" lvl="0" marL="0" marR="0" rtl="0" algn="l">
              <a:spcBef>
                <a:spcPts val="0"/>
              </a:spcBef>
              <a:spcAft>
                <a:spcPts val="0"/>
              </a:spcAft>
              <a:buNone/>
            </a:pPr>
            <a:r>
              <a:rPr lang="en-IN" sz="2800">
                <a:solidFill>
                  <a:schemeClr val="dk1"/>
                </a:solidFill>
                <a:latin typeface="Century Gothic"/>
                <a:ea typeface="Century Gothic"/>
                <a:cs typeface="Century Gothic"/>
                <a:sym typeface="Century Gothic"/>
              </a:rPr>
              <a:t>1. Patrick - low risk conservative, wants a good retirement life</a:t>
            </a:r>
            <a:endParaRPr/>
          </a:p>
          <a:p>
            <a:pPr indent="0" lvl="0" marL="0" marR="0" rtl="0" algn="l">
              <a:spcBef>
                <a:spcPts val="600"/>
              </a:spcBef>
              <a:spcAft>
                <a:spcPts val="0"/>
              </a:spcAft>
              <a:buNone/>
            </a:pPr>
            <a:r>
              <a:rPr lang="en-IN" sz="2800">
                <a:solidFill>
                  <a:schemeClr val="dk1"/>
                </a:solidFill>
                <a:latin typeface="Century Gothic"/>
                <a:ea typeface="Century Gothic"/>
                <a:cs typeface="Century Gothic"/>
                <a:sym typeface="Century Gothic"/>
              </a:rPr>
              <a:t>2. Since patrick prefers less risk and consistent returns we will select stocks which have less volatility(std)</a:t>
            </a:r>
            <a:endParaRPr/>
          </a:p>
          <a:p>
            <a:pPr indent="0" lvl="0" marL="0" marR="0" rtl="0" algn="l">
              <a:spcBef>
                <a:spcPts val="600"/>
              </a:spcBef>
              <a:spcAft>
                <a:spcPts val="0"/>
              </a:spcAft>
              <a:buNone/>
            </a:pPr>
            <a:r>
              <a:rPr lang="en-IN" sz="2800">
                <a:solidFill>
                  <a:schemeClr val="dk1"/>
                </a:solidFill>
                <a:latin typeface="Century Gothic"/>
                <a:ea typeface="Century Gothic"/>
                <a:cs typeface="Century Gothic"/>
                <a:sym typeface="Century Gothic"/>
              </a:rPr>
              <a:t>3. We will also diversify our portfolio to all sectors so that we don’t have all our eggs in one basket</a:t>
            </a:r>
            <a:endParaRPr/>
          </a:p>
          <a:p>
            <a:pPr indent="0" lvl="0" marL="0" marR="0" rtl="0" algn="l">
              <a:spcBef>
                <a:spcPts val="600"/>
              </a:spcBef>
              <a:spcAft>
                <a:spcPts val="0"/>
              </a:spcAft>
              <a:buNone/>
            </a:pPr>
            <a:r>
              <a:rPr lang="en-IN" sz="2800">
                <a:solidFill>
                  <a:schemeClr val="dk1"/>
                </a:solidFill>
                <a:latin typeface="Century Gothic"/>
                <a:ea typeface="Century Gothic"/>
                <a:cs typeface="Century Gothic"/>
                <a:sym typeface="Century Gothic"/>
              </a:rPr>
              <a:t>4. Technology - Amazon, Microsoft and Apple will be considered</a:t>
            </a:r>
            <a:endParaRPr/>
          </a:p>
          <a:p>
            <a:pPr indent="0" lvl="0" marL="0" marR="0" rtl="0" algn="l">
              <a:spcBef>
                <a:spcPts val="600"/>
              </a:spcBef>
              <a:spcAft>
                <a:spcPts val="0"/>
              </a:spcAft>
              <a:buNone/>
            </a:pPr>
            <a:r>
              <a:rPr lang="en-IN" sz="2800">
                <a:solidFill>
                  <a:schemeClr val="dk1"/>
                </a:solidFill>
                <a:latin typeface="Century Gothic"/>
                <a:ea typeface="Century Gothic"/>
                <a:cs typeface="Century Gothic"/>
                <a:sym typeface="Century Gothic"/>
              </a:rPr>
              <a:t>5. Amazon has the best reward to risk ratio and Microsoft is the second best and Apple is third</a:t>
            </a:r>
            <a:endParaRPr/>
          </a:p>
          <a:p>
            <a:pPr indent="0" lvl="0" marL="0" marR="0" rtl="0" algn="l">
              <a:spcBef>
                <a:spcPts val="600"/>
              </a:spcBef>
              <a:spcAft>
                <a:spcPts val="0"/>
              </a:spcAft>
              <a:buNone/>
            </a:pPr>
            <a:r>
              <a:rPr lang="en-IN" sz="2800">
                <a:solidFill>
                  <a:schemeClr val="dk1"/>
                </a:solidFill>
                <a:latin typeface="Century Gothic"/>
                <a:ea typeface="Century Gothic"/>
                <a:cs typeface="Century Gothic"/>
                <a:sym typeface="Century Gothic"/>
              </a:rPr>
              <a:t>6. Health - JNJ &amp; UNH will be considered </a:t>
            </a:r>
            <a:endParaRPr/>
          </a:p>
          <a:p>
            <a:pPr indent="0" lvl="0" marL="0" marR="0" rtl="0" algn="l">
              <a:spcBef>
                <a:spcPts val="600"/>
              </a:spcBef>
              <a:spcAft>
                <a:spcPts val="0"/>
              </a:spcAft>
              <a:buNone/>
            </a:pPr>
            <a:r>
              <a:rPr lang="en-IN" sz="2800">
                <a:solidFill>
                  <a:schemeClr val="dk1"/>
                </a:solidFill>
                <a:latin typeface="Century Gothic"/>
                <a:ea typeface="Century Gothic"/>
                <a:cs typeface="Century Gothic"/>
                <a:sym typeface="Century Gothic"/>
              </a:rPr>
              <a:t>7. Aviation - LUV &amp; ALK, but since they are very much correlated, we will skip ALK and consider only LUV</a:t>
            </a:r>
            <a:endParaRPr/>
          </a:p>
          <a:p>
            <a:pPr indent="0" lvl="0" marL="0" marR="0" rtl="0" algn="l">
              <a:spcBef>
                <a:spcPts val="600"/>
              </a:spcBef>
              <a:spcAft>
                <a:spcPts val="0"/>
              </a:spcAft>
              <a:buNone/>
            </a:pPr>
            <a:r>
              <a:rPr lang="en-IN" sz="2800">
                <a:solidFill>
                  <a:schemeClr val="dk1"/>
                </a:solidFill>
                <a:latin typeface="Century Gothic"/>
                <a:ea typeface="Century Gothic"/>
                <a:cs typeface="Century Gothic"/>
                <a:sym typeface="Century Gothic"/>
              </a:rPr>
              <a:t>8. Finance &amp; Pharms - No stocks are being considered because of not satisfactory performance </a:t>
            </a:r>
            <a:endParaRPr/>
          </a:p>
        </p:txBody>
      </p:sp>
      <p:pic>
        <p:nvPicPr>
          <p:cNvPr descr="Chart, line chart&#10;&#10;Description automatically generated" id="271" name="Google Shape;271;p19"/>
          <p:cNvPicPr preferRelativeResize="0"/>
          <p:nvPr/>
        </p:nvPicPr>
        <p:blipFill rotWithShape="1">
          <a:blip r:embed="rId3">
            <a:alphaModFix/>
          </a:blip>
          <a:srcRect b="0" l="6654" r="6627" t="0"/>
          <a:stretch/>
        </p:blipFill>
        <p:spPr>
          <a:xfrm>
            <a:off x="4271963" y="1843088"/>
            <a:ext cx="7486649" cy="464978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
          <p:cNvSpPr txBox="1"/>
          <p:nvPr>
            <p:ph type="title"/>
          </p:nvPr>
        </p:nvSpPr>
        <p:spPr>
          <a:xfrm>
            <a:off x="1884542" y="2242457"/>
            <a:ext cx="3731849" cy="237308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200"/>
              <a:buFont typeface="Abril Fatface"/>
              <a:buNone/>
            </a:pPr>
            <a:r>
              <a:rPr lang="en-IN" sz="2200"/>
              <a:t>Bull &amp; Bear</a:t>
            </a:r>
            <a:br>
              <a:rPr lang="en-IN" sz="2200"/>
            </a:br>
            <a:br>
              <a:rPr lang="en-IN" sz="2200"/>
            </a:br>
            <a:r>
              <a:rPr i="0" lang="en-IN" sz="2200"/>
              <a:t>A </a:t>
            </a:r>
            <a:r>
              <a:rPr b="1" i="0" lang="en-IN" sz="2200"/>
              <a:t>bull market</a:t>
            </a:r>
            <a:r>
              <a:rPr i="0" lang="en-IN" sz="2200"/>
              <a:t> occurs when securities are on the rise, while a </a:t>
            </a:r>
            <a:r>
              <a:rPr b="1" i="0" lang="en-IN" sz="2200"/>
              <a:t>bear market</a:t>
            </a:r>
            <a:r>
              <a:rPr i="0" lang="en-IN" sz="2200"/>
              <a:t> occurs when securities fall for a sustained period.</a:t>
            </a:r>
            <a:endParaRPr sz="2200"/>
          </a:p>
        </p:txBody>
      </p:sp>
      <p:pic>
        <p:nvPicPr>
          <p:cNvPr descr="Bull and bear figurines in chrome" id="157" name="Google Shape;157;p2"/>
          <p:cNvPicPr preferRelativeResize="0"/>
          <p:nvPr/>
        </p:nvPicPr>
        <p:blipFill rotWithShape="1">
          <a:blip r:embed="rId3">
            <a:alphaModFix/>
          </a:blip>
          <a:srcRect b="17412" l="0" r="0" t="23314"/>
          <a:stretch/>
        </p:blipFill>
        <p:spPr>
          <a:xfrm>
            <a:off x="6735763" y="2515428"/>
            <a:ext cx="4618037" cy="182714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bril Fatface"/>
              <a:buNone/>
            </a:pPr>
            <a:r>
              <a:rPr lang="en-IN"/>
              <a:t>Cumulative return of Peter's Portfolio</a:t>
            </a:r>
            <a:endParaRPr/>
          </a:p>
        </p:txBody>
      </p:sp>
      <p:sp>
        <p:nvSpPr>
          <p:cNvPr id="277" name="Google Shape;277;p20"/>
          <p:cNvSpPr/>
          <p:nvPr/>
        </p:nvSpPr>
        <p:spPr>
          <a:xfrm>
            <a:off x="283780" y="2011680"/>
            <a:ext cx="4288220" cy="4354396"/>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IN" sz="1500">
                <a:solidFill>
                  <a:schemeClr val="dk1"/>
                </a:solidFill>
                <a:latin typeface="Century Gothic"/>
                <a:ea typeface="Century Gothic"/>
                <a:cs typeface="Century Gothic"/>
                <a:sym typeface="Century Gothic"/>
              </a:rPr>
              <a:t>1. Since peter wants high returns and is willing to take high risks we can select </a:t>
            </a:r>
            <a:endParaRPr/>
          </a:p>
          <a:p>
            <a:pPr indent="0" lvl="0" marL="0" marR="0" rtl="0" algn="l">
              <a:spcBef>
                <a:spcPts val="600"/>
              </a:spcBef>
              <a:spcAft>
                <a:spcPts val="0"/>
              </a:spcAft>
              <a:buNone/>
            </a:pPr>
            <a:r>
              <a:rPr lang="en-IN" sz="1500">
                <a:solidFill>
                  <a:schemeClr val="dk1"/>
                </a:solidFill>
                <a:latin typeface="Century Gothic"/>
                <a:ea typeface="Century Gothic"/>
                <a:cs typeface="Century Gothic"/>
                <a:sym typeface="Century Gothic"/>
              </a:rPr>
              <a:t>2. stocks which are giving superior returns </a:t>
            </a:r>
            <a:endParaRPr/>
          </a:p>
          <a:p>
            <a:pPr indent="0" lvl="0" marL="0" marR="0" rtl="0" algn="l">
              <a:spcBef>
                <a:spcPts val="600"/>
              </a:spcBef>
              <a:spcAft>
                <a:spcPts val="0"/>
              </a:spcAft>
              <a:buNone/>
            </a:pPr>
            <a:r>
              <a:rPr lang="en-IN" sz="1500">
                <a:solidFill>
                  <a:schemeClr val="dk1"/>
                </a:solidFill>
                <a:latin typeface="Century Gothic"/>
                <a:ea typeface="Century Gothic"/>
                <a:cs typeface="Century Gothic"/>
                <a:sym typeface="Century Gothic"/>
              </a:rPr>
              <a:t>3. here we can afford to have less restriction on correlation, but we will still be a little careful </a:t>
            </a:r>
            <a:endParaRPr/>
          </a:p>
          <a:p>
            <a:pPr indent="0" lvl="0" marL="0" marR="0" rtl="0" algn="l">
              <a:spcBef>
                <a:spcPts val="600"/>
              </a:spcBef>
              <a:spcAft>
                <a:spcPts val="0"/>
              </a:spcAft>
              <a:buNone/>
            </a:pPr>
            <a:r>
              <a:rPr lang="en-IN" sz="1500">
                <a:solidFill>
                  <a:schemeClr val="dk1"/>
                </a:solidFill>
                <a:latin typeface="Century Gothic"/>
                <a:ea typeface="Century Gothic"/>
                <a:cs typeface="Century Gothic"/>
                <a:sym typeface="Century Gothic"/>
              </a:rPr>
              <a:t>4. Technology - almost all tech stocks are really having good cumulative returns so we will select, </a:t>
            </a:r>
            <a:endParaRPr/>
          </a:p>
          <a:p>
            <a:pPr indent="0" lvl="0" marL="0" marR="0" rtl="0" algn="l">
              <a:spcBef>
                <a:spcPts val="600"/>
              </a:spcBef>
              <a:spcAft>
                <a:spcPts val="0"/>
              </a:spcAft>
              <a:buNone/>
            </a:pPr>
            <a:r>
              <a:rPr lang="en-IN" sz="1500">
                <a:solidFill>
                  <a:schemeClr val="dk1"/>
                </a:solidFill>
                <a:latin typeface="Century Gothic"/>
                <a:ea typeface="Century Gothic"/>
                <a:cs typeface="Century Gothic"/>
                <a:sym typeface="Century Gothic"/>
              </a:rPr>
              <a:t>5. we will select, AMZN, AAPL, MSFT, FB</a:t>
            </a:r>
            <a:endParaRPr/>
          </a:p>
          <a:p>
            <a:pPr indent="0" lvl="0" marL="0" marR="0" rtl="0" algn="l">
              <a:spcBef>
                <a:spcPts val="600"/>
              </a:spcBef>
              <a:spcAft>
                <a:spcPts val="0"/>
              </a:spcAft>
              <a:buNone/>
            </a:pPr>
            <a:r>
              <a:rPr lang="en-IN" sz="1500">
                <a:solidFill>
                  <a:schemeClr val="dk1"/>
                </a:solidFill>
                <a:latin typeface="Century Gothic"/>
                <a:ea typeface="Century Gothic"/>
                <a:cs typeface="Century Gothic"/>
                <a:sym typeface="Century Gothic"/>
              </a:rPr>
              <a:t>6. Health - UNH will be considered </a:t>
            </a:r>
            <a:endParaRPr/>
          </a:p>
          <a:p>
            <a:pPr indent="0" lvl="0" marL="0" marR="0" rtl="0" algn="l">
              <a:spcBef>
                <a:spcPts val="600"/>
              </a:spcBef>
              <a:spcAft>
                <a:spcPts val="0"/>
              </a:spcAft>
              <a:buNone/>
            </a:pPr>
            <a:r>
              <a:rPr lang="en-IN" sz="1500">
                <a:solidFill>
                  <a:schemeClr val="dk1"/>
                </a:solidFill>
                <a:latin typeface="Century Gothic"/>
                <a:ea typeface="Century Gothic"/>
                <a:cs typeface="Century Gothic"/>
                <a:sym typeface="Century Gothic"/>
              </a:rPr>
              <a:t>7. Aviation - ALK,</a:t>
            </a:r>
            <a:endParaRPr/>
          </a:p>
          <a:p>
            <a:pPr indent="0" lvl="0" marL="0" marR="0" rtl="0" algn="l">
              <a:spcBef>
                <a:spcPts val="600"/>
              </a:spcBef>
              <a:spcAft>
                <a:spcPts val="0"/>
              </a:spcAft>
              <a:buNone/>
            </a:pPr>
            <a:r>
              <a:rPr lang="en-IN" sz="1500">
                <a:solidFill>
                  <a:schemeClr val="dk1"/>
                </a:solidFill>
                <a:latin typeface="Century Gothic"/>
                <a:ea typeface="Century Gothic"/>
                <a:cs typeface="Century Gothic"/>
                <a:sym typeface="Century Gothic"/>
              </a:rPr>
              <a:t>8. Finance &amp; Pharms - No stocks are being considered because of not satisfactory performance </a:t>
            </a:r>
            <a:endParaRPr/>
          </a:p>
        </p:txBody>
      </p:sp>
      <p:pic>
        <p:nvPicPr>
          <p:cNvPr descr="Chart, line chart&#10;&#10;Description automatically generated" id="278" name="Google Shape;278;p20"/>
          <p:cNvPicPr preferRelativeResize="0"/>
          <p:nvPr>
            <p:ph idx="2" type="body"/>
          </p:nvPr>
        </p:nvPicPr>
        <p:blipFill rotWithShape="1">
          <a:blip r:embed="rId3">
            <a:alphaModFix/>
          </a:blip>
          <a:srcRect b="0" l="0" r="0" t="0"/>
          <a:stretch/>
        </p:blipFill>
        <p:spPr>
          <a:xfrm>
            <a:off x="4687747" y="1690688"/>
            <a:ext cx="7010267" cy="467538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bril Fatface"/>
              <a:buNone/>
            </a:pPr>
            <a:r>
              <a:rPr lang="en-IN"/>
              <a:t>Dashboard made on Tableau</a:t>
            </a:r>
            <a:endParaRPr/>
          </a:p>
        </p:txBody>
      </p:sp>
      <p:pic>
        <p:nvPicPr>
          <p:cNvPr descr="Chart, box and whisker chart&#10;&#10;Description automatically generated" id="284" name="Google Shape;284;p21"/>
          <p:cNvPicPr preferRelativeResize="0"/>
          <p:nvPr/>
        </p:nvPicPr>
        <p:blipFill rotWithShape="1">
          <a:blip r:embed="rId3">
            <a:alphaModFix/>
          </a:blip>
          <a:srcRect b="0" l="0" r="0" t="0"/>
          <a:stretch/>
        </p:blipFill>
        <p:spPr>
          <a:xfrm>
            <a:off x="2085975" y="1690688"/>
            <a:ext cx="8129588" cy="44815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descr="A picture containing graphical user interface&#10;&#10;Description automatically generated" id="289" name="Google Shape;289;p22"/>
          <p:cNvPicPr preferRelativeResize="0"/>
          <p:nvPr/>
        </p:nvPicPr>
        <p:blipFill rotWithShape="1">
          <a:blip r:embed="rId3">
            <a:alphaModFix/>
          </a:blip>
          <a:srcRect b="19457" l="0" r="0" t="20820"/>
          <a:stretch/>
        </p:blipFill>
        <p:spPr>
          <a:xfrm>
            <a:off x="838200" y="657225"/>
            <a:ext cx="10515600" cy="5514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descr="Question mark on green pastel background" id="162" name="Google Shape;162;p3"/>
          <p:cNvPicPr preferRelativeResize="0"/>
          <p:nvPr/>
        </p:nvPicPr>
        <p:blipFill rotWithShape="1">
          <a:blip r:embed="rId3">
            <a:alphaModFix/>
          </a:blip>
          <a:srcRect b="21415" l="0" r="-1" t="3580"/>
          <a:stretch/>
        </p:blipFill>
        <p:spPr>
          <a:xfrm>
            <a:off x="20" y="10"/>
            <a:ext cx="12188932" cy="6856614"/>
          </a:xfrm>
          <a:prstGeom prst="rect">
            <a:avLst/>
          </a:prstGeom>
          <a:noFill/>
          <a:ln>
            <a:noFill/>
          </a:ln>
        </p:spPr>
      </p:pic>
      <p:sp>
        <p:nvSpPr>
          <p:cNvPr id="163" name="Google Shape;163;p3"/>
          <p:cNvSpPr txBox="1"/>
          <p:nvPr>
            <p:ph type="title"/>
          </p:nvPr>
        </p:nvSpPr>
        <p:spPr>
          <a:xfrm>
            <a:off x="0" y="787772"/>
            <a:ext cx="10190071" cy="314585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5400"/>
              <a:buFont typeface="Abril Fatface"/>
              <a:buNone/>
            </a:pPr>
            <a:r>
              <a:rPr lang="en-IN" sz="5400">
                <a:solidFill>
                  <a:srgbClr val="FFFFFF"/>
                </a:solidFill>
                <a:latin typeface="Abril Fatface"/>
                <a:ea typeface="Abril Fatface"/>
                <a:cs typeface="Abril Fatface"/>
                <a:sym typeface="Abril Fatface"/>
              </a:rPr>
              <a:t>Problem Statement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63"/>
                                        </p:tgtEl>
                                        <p:attrNameLst>
                                          <p:attrName>style.visibility</p:attrName>
                                        </p:attrNameLst>
                                      </p:cBhvr>
                                      <p:to>
                                        <p:strVal val="visible"/>
                                      </p:to>
                                    </p:set>
                                    <p:animEffect filter="fade" transition="in">
                                      <p:cBhvr>
                                        <p:cTn dur="7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7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descr="Timeline&#10;&#10;Description automatically generated" id="168" name="Google Shape;168;p4"/>
          <p:cNvPicPr preferRelativeResize="0"/>
          <p:nvPr/>
        </p:nvPicPr>
        <p:blipFill rotWithShape="1">
          <a:blip r:embed="rId3">
            <a:alphaModFix/>
          </a:blip>
          <a:srcRect b="0" l="0" r="0" t="0"/>
          <a:stretch/>
        </p:blipFill>
        <p:spPr>
          <a:xfrm>
            <a:off x="333933" y="1261241"/>
            <a:ext cx="6080910" cy="4214425"/>
          </a:xfrm>
          <a:prstGeom prst="rect">
            <a:avLst/>
          </a:prstGeom>
          <a:noFill/>
          <a:ln>
            <a:noFill/>
          </a:ln>
        </p:spPr>
      </p:pic>
      <p:sp>
        <p:nvSpPr>
          <p:cNvPr id="169" name="Google Shape;169;p4"/>
          <p:cNvSpPr/>
          <p:nvPr/>
        </p:nvSpPr>
        <p:spPr>
          <a:xfrm>
            <a:off x="6890798" y="1667516"/>
            <a:ext cx="4967269" cy="380815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accent5"/>
              </a:buClr>
              <a:buSzPts val="1000"/>
              <a:buFont typeface="Avenir"/>
              <a:buChar char="+"/>
            </a:pPr>
            <a:r>
              <a:rPr b="0" i="0" lang="en-IN" sz="1000" u="none" cap="none" strike="noStrike">
                <a:solidFill>
                  <a:schemeClr val="dk2"/>
                </a:solidFill>
                <a:latin typeface="Century Gothic"/>
                <a:ea typeface="Century Gothic"/>
                <a:cs typeface="Century Gothic"/>
                <a:sym typeface="Century Gothic"/>
              </a:rPr>
              <a:t>In the recent past, the industry of wealth management has seen a lot of growth. Every individual or business actively searches for opportunities to get the maximum returns. However, in most of the cases, they either lack the skills to identify the right investment opportunity, or there is a shortage of time for finding these opportunities. Hence, this gave rise to the dedicated individuals who perform this task on behalf of the investors for a commission - Portfolio managers.</a:t>
            </a:r>
            <a:endParaRPr/>
          </a:p>
          <a:p>
            <a:pPr indent="63500" lvl="0" marL="0" marR="0" rtl="0" algn="l">
              <a:lnSpc>
                <a:spcPct val="90000"/>
              </a:lnSpc>
              <a:spcBef>
                <a:spcPts val="600"/>
              </a:spcBef>
              <a:spcAft>
                <a:spcPts val="0"/>
              </a:spcAft>
              <a:buClr>
                <a:schemeClr val="accent5"/>
              </a:buClr>
              <a:buSzPts val="1000"/>
              <a:buFont typeface="Avenir"/>
              <a:buNone/>
            </a:pPr>
            <a:r>
              <a:t/>
            </a:r>
            <a:endParaRPr b="0" i="0" sz="1000" u="none" cap="none" strike="noStrike">
              <a:solidFill>
                <a:schemeClr val="dk2"/>
              </a:solidFill>
              <a:latin typeface="Century Gothic"/>
              <a:ea typeface="Century Gothic"/>
              <a:cs typeface="Century Gothic"/>
              <a:sym typeface="Century Gothic"/>
            </a:endParaRPr>
          </a:p>
          <a:p>
            <a:pPr indent="0" lvl="0" marL="0" marR="0" rtl="0" algn="l">
              <a:lnSpc>
                <a:spcPct val="90000"/>
              </a:lnSpc>
              <a:spcBef>
                <a:spcPts val="600"/>
              </a:spcBef>
              <a:spcAft>
                <a:spcPts val="0"/>
              </a:spcAft>
              <a:buClr>
                <a:schemeClr val="accent5"/>
              </a:buClr>
              <a:buSzPts val="1000"/>
              <a:buFont typeface="Avenir"/>
              <a:buChar char="+"/>
            </a:pPr>
            <a:r>
              <a:rPr b="0" i="0" lang="en-IN" sz="1000" u="none" cap="none" strike="noStrike">
                <a:solidFill>
                  <a:schemeClr val="dk2"/>
                </a:solidFill>
                <a:latin typeface="Century Gothic"/>
                <a:ea typeface="Century Gothic"/>
                <a:cs typeface="Century Gothic"/>
                <a:sym typeface="Century Gothic"/>
              </a:rPr>
              <a:t>A portfolio manager makes investment decisions and carries out other related activities on behalf of vested investors. They work with a team of analysts and researchers, and their main objective is to realize the needs of the investor and suggest a suitable portfolio that meets all the expectations. They are responsible for establishing the best investment strategy, selecting appropriate investments along with the right allocation. However, in doing so, they face a lot of competition in the form of other portfolio managers and rival firms. Therefore, the portfolio manager has to use the available resources to provide the best solution to the investor.</a:t>
            </a:r>
            <a:endParaRPr/>
          </a:p>
          <a:p>
            <a:pPr indent="63500" lvl="0" marL="0" marR="0" rtl="0" algn="l">
              <a:lnSpc>
                <a:spcPct val="90000"/>
              </a:lnSpc>
              <a:spcBef>
                <a:spcPts val="600"/>
              </a:spcBef>
              <a:spcAft>
                <a:spcPts val="0"/>
              </a:spcAft>
              <a:buClr>
                <a:schemeClr val="accent5"/>
              </a:buClr>
              <a:buSzPts val="1000"/>
              <a:buFont typeface="Avenir"/>
              <a:buNone/>
            </a:pPr>
            <a:r>
              <a:t/>
            </a:r>
            <a:endParaRPr b="0" i="0" sz="1000" u="none" cap="none" strike="noStrike">
              <a:solidFill>
                <a:schemeClr val="dk2"/>
              </a:solidFill>
              <a:latin typeface="Century Gothic"/>
              <a:ea typeface="Century Gothic"/>
              <a:cs typeface="Century Gothic"/>
              <a:sym typeface="Century Gothic"/>
            </a:endParaRPr>
          </a:p>
          <a:p>
            <a:pPr indent="0" lvl="0" marL="0" marR="0" rtl="0" algn="l">
              <a:lnSpc>
                <a:spcPct val="90000"/>
              </a:lnSpc>
              <a:spcBef>
                <a:spcPts val="600"/>
              </a:spcBef>
              <a:spcAft>
                <a:spcPts val="0"/>
              </a:spcAft>
              <a:buClr>
                <a:schemeClr val="accent5"/>
              </a:buClr>
              <a:buSzPts val="1000"/>
              <a:buFont typeface="Avenir"/>
              <a:buChar char="+"/>
            </a:pPr>
            <a:r>
              <a:rPr b="0" i="0" lang="en-IN" sz="1000" u="none" cap="none" strike="noStrike">
                <a:solidFill>
                  <a:schemeClr val="dk2"/>
                </a:solidFill>
                <a:latin typeface="Century Gothic"/>
                <a:ea typeface="Century Gothic"/>
                <a:cs typeface="Century Gothic"/>
                <a:sym typeface="Century Gothic"/>
              </a:rPr>
              <a:t>Consider yourself working for an associate at an investment firm that manages accounts for private clients. Your role requires you to analyse a portfolio of stocks to provide consultation on investment management based on client’s requirement.</a:t>
            </a:r>
            <a:endParaRPr/>
          </a:p>
          <a:p>
            <a:pPr indent="63500" lvl="0" marL="0" marR="0" rtl="0" algn="l">
              <a:lnSpc>
                <a:spcPct val="90000"/>
              </a:lnSpc>
              <a:spcBef>
                <a:spcPts val="600"/>
              </a:spcBef>
              <a:spcAft>
                <a:spcPts val="0"/>
              </a:spcAft>
              <a:buClr>
                <a:schemeClr val="accent5"/>
              </a:buClr>
              <a:buSzPts val="1000"/>
              <a:buFont typeface="Avenir"/>
              <a:buNone/>
            </a:pPr>
            <a:r>
              <a:t/>
            </a:r>
            <a:endParaRPr b="0" i="0" sz="1000" u="none" cap="none" strike="noStrike">
              <a:solidFill>
                <a:schemeClr val="dk2"/>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descr="Diagram&#10;&#10;Description automatically generated" id="174" name="Google Shape;174;p5"/>
          <p:cNvPicPr preferRelativeResize="0"/>
          <p:nvPr/>
        </p:nvPicPr>
        <p:blipFill rotWithShape="1">
          <a:blip r:embed="rId3">
            <a:alphaModFix/>
          </a:blip>
          <a:srcRect b="0" l="0" r="0" t="0"/>
          <a:stretch/>
        </p:blipFill>
        <p:spPr>
          <a:xfrm>
            <a:off x="927652" y="1348740"/>
            <a:ext cx="10336695" cy="416052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6"/>
          <p:cNvPicPr preferRelativeResize="0"/>
          <p:nvPr/>
        </p:nvPicPr>
        <p:blipFill rotWithShape="1">
          <a:blip r:embed="rId3">
            <a:alphaModFix/>
          </a:blip>
          <a:srcRect b="-1" l="0" r="-1" t="279"/>
          <a:stretch/>
        </p:blipFill>
        <p:spPr>
          <a:xfrm>
            <a:off x="20" y="10"/>
            <a:ext cx="12188932" cy="6856614"/>
          </a:xfrm>
          <a:prstGeom prst="rect">
            <a:avLst/>
          </a:prstGeom>
          <a:noFill/>
          <a:ln>
            <a:noFill/>
          </a:ln>
        </p:spPr>
      </p:pic>
      <p:sp>
        <p:nvSpPr>
          <p:cNvPr id="180" name="Google Shape;180;p6"/>
          <p:cNvSpPr txBox="1"/>
          <p:nvPr>
            <p:ph type="title"/>
          </p:nvPr>
        </p:nvSpPr>
        <p:spPr>
          <a:xfrm>
            <a:off x="999450" y="800252"/>
            <a:ext cx="10190071" cy="314585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Abril Fatface"/>
              <a:buNone/>
            </a:pPr>
            <a:r>
              <a:rPr lang="en-IN" sz="5400"/>
              <a:t>Graphs</a:t>
            </a:r>
            <a:endParaRPr sz="5400">
              <a:latin typeface="Abril Fatface"/>
              <a:ea typeface="Abril Fatface"/>
              <a:cs typeface="Abril Fatface"/>
              <a:sym typeface="Abril Fatfac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5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descr="Graphs and plots layered on a blue digital screen" id="185" name="Google Shape;185;p7"/>
          <p:cNvPicPr preferRelativeResize="0"/>
          <p:nvPr/>
        </p:nvPicPr>
        <p:blipFill rotWithShape="1">
          <a:blip r:embed="rId3">
            <a:alphaModFix amt="51000"/>
          </a:blip>
          <a:srcRect b="18271" l="0" r="-1" t="6725"/>
          <a:stretch/>
        </p:blipFill>
        <p:spPr>
          <a:xfrm>
            <a:off x="20" y="10"/>
            <a:ext cx="12188932" cy="6856614"/>
          </a:xfrm>
          <a:prstGeom prst="rect">
            <a:avLst/>
          </a:prstGeom>
          <a:noFill/>
          <a:ln>
            <a:noFill/>
          </a:ln>
        </p:spPr>
      </p:pic>
      <p:sp>
        <p:nvSpPr>
          <p:cNvPr id="186" name="Google Shape;186;p7"/>
          <p:cNvSpPr txBox="1"/>
          <p:nvPr>
            <p:ph type="title"/>
          </p:nvPr>
        </p:nvSpPr>
        <p:spPr>
          <a:xfrm>
            <a:off x="990236" y="1952696"/>
            <a:ext cx="10190071" cy="314585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Abril Fatface"/>
              <a:buNone/>
            </a:pPr>
            <a:r>
              <a:rPr lang="en-IN" sz="5400">
                <a:latin typeface="Abril Fatface"/>
                <a:ea typeface="Abril Fatface"/>
                <a:cs typeface="Abril Fatface"/>
                <a:sym typeface="Abril Fatface"/>
              </a:rPr>
              <a:t>Summary Statistics &amp; </a:t>
            </a:r>
            <a:br>
              <a:rPr lang="en-IN" sz="5400">
                <a:latin typeface="Abril Fatface"/>
                <a:ea typeface="Abril Fatface"/>
                <a:cs typeface="Abril Fatface"/>
                <a:sym typeface="Abril Fatface"/>
              </a:rPr>
            </a:br>
            <a:r>
              <a:rPr lang="en-IN" sz="5400">
                <a:latin typeface="Abril Fatface"/>
                <a:ea typeface="Abril Fatface"/>
                <a:cs typeface="Abril Fatface"/>
                <a:sym typeface="Abril Fatface"/>
              </a:rPr>
              <a:t>Line Plots of Cumulative Returns </a:t>
            </a:r>
            <a:br>
              <a:rPr lang="en-IN" sz="5400">
                <a:solidFill>
                  <a:srgbClr val="FFFFFF"/>
                </a:solidFill>
                <a:latin typeface="Abril Fatface"/>
                <a:ea typeface="Abril Fatface"/>
                <a:cs typeface="Abril Fatface"/>
                <a:sym typeface="Abril Fatface"/>
              </a:rPr>
            </a:br>
            <a:endParaRPr sz="5400">
              <a:solidFill>
                <a:srgbClr val="FFFFFF"/>
              </a:solidFill>
              <a:latin typeface="Abril Fatface"/>
              <a:ea typeface="Abril Fatface"/>
              <a:cs typeface="Abril Fatface"/>
              <a:sym typeface="Abril Fatfac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86"/>
                                        </p:tgtEl>
                                        <p:attrNameLst>
                                          <p:attrName>style.visibility</p:attrName>
                                        </p:attrNameLst>
                                      </p:cBhvr>
                                      <p:to>
                                        <p:strVal val="visible"/>
                                      </p:to>
                                    </p:set>
                                    <p:animEffect filter="fade" transition="in">
                                      <p:cBhvr>
                                        <p:cTn dur="7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7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8"/>
          <p:cNvSpPr txBox="1"/>
          <p:nvPr>
            <p:ph type="ctrTitle"/>
          </p:nvPr>
        </p:nvSpPr>
        <p:spPr>
          <a:xfrm>
            <a:off x="377102" y="1921397"/>
            <a:ext cx="5596128" cy="364602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000"/>
              <a:buFont typeface="Abril Fatface"/>
              <a:buNone/>
            </a:pPr>
            <a:r>
              <a:rPr i="0" lang="en-IN" sz="2000"/>
              <a:t>Coef_variation or Coefficient of Variation represents the risk ratio mean and Std Deviation of daily returns i.e. stock with least coef_variation value has low risk and hence has low return or is a worst stock. </a:t>
            </a:r>
            <a:br>
              <a:rPr i="0" lang="en-IN" sz="2000"/>
            </a:br>
            <a:r>
              <a:rPr i="0" lang="en-IN" sz="2000"/>
              <a:t>But stocks having high coef_variation value implies high risk with high return value or is a best performing stock.</a:t>
            </a:r>
            <a:br>
              <a:rPr i="0" lang="en-IN" sz="2000"/>
            </a:br>
            <a:br>
              <a:rPr i="0" lang="en-IN" sz="2000"/>
            </a:br>
            <a:r>
              <a:rPr i="0" lang="en-IN" sz="2000"/>
              <a:t>Std or Standard Deviation more risky stocks will have more std values while stocks with less risk will have less std values.</a:t>
            </a:r>
            <a:br>
              <a:rPr i="0" lang="en-IN" sz="2000"/>
            </a:br>
            <a:endParaRPr sz="2000"/>
          </a:p>
        </p:txBody>
      </p:sp>
      <p:sp>
        <p:nvSpPr>
          <p:cNvPr id="192" name="Google Shape;192;p8"/>
          <p:cNvSpPr txBox="1"/>
          <p:nvPr>
            <p:ph idx="1" type="subTitle"/>
          </p:nvPr>
        </p:nvSpPr>
        <p:spPr>
          <a:xfrm>
            <a:off x="8110728" y="1674546"/>
            <a:ext cx="3401568" cy="350890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None/>
            </a:pPr>
            <a:r>
              <a:rPr lang="en-IN"/>
              <a:t>STATISTICAL WORDS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9"/>
          <p:cNvSpPr txBox="1"/>
          <p:nvPr>
            <p:ph type="title"/>
          </p:nvPr>
        </p:nvSpPr>
        <p:spPr>
          <a:xfrm>
            <a:off x="996275" y="163351"/>
            <a:ext cx="5996619" cy="812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100000"/>
              <a:buFont typeface="Abril Fatface"/>
              <a:buNone/>
            </a:pPr>
            <a:r>
              <a:rPr lang="en-IN" sz="5400">
                <a:solidFill>
                  <a:schemeClr val="dk2"/>
                </a:solidFill>
                <a:latin typeface="Abril Fatface"/>
                <a:ea typeface="Abril Fatface"/>
                <a:cs typeface="Abril Fatface"/>
                <a:sym typeface="Abril Fatface"/>
              </a:rPr>
              <a:t>Finance Stocks</a:t>
            </a:r>
            <a:endParaRPr/>
          </a:p>
        </p:txBody>
      </p:sp>
      <p:pic>
        <p:nvPicPr>
          <p:cNvPr descr="Chart, line chart&#10;&#10;Description automatically generated" id="198" name="Google Shape;198;p9"/>
          <p:cNvPicPr preferRelativeResize="0"/>
          <p:nvPr/>
        </p:nvPicPr>
        <p:blipFill rotWithShape="1">
          <a:blip r:embed="rId3">
            <a:alphaModFix/>
          </a:blip>
          <a:srcRect b="0" l="0" r="0" t="0"/>
          <a:stretch/>
        </p:blipFill>
        <p:spPr>
          <a:xfrm>
            <a:off x="3383697" y="1127891"/>
            <a:ext cx="8808303" cy="3919694"/>
          </a:xfrm>
          <a:prstGeom prst="rect">
            <a:avLst/>
          </a:prstGeom>
          <a:noFill/>
          <a:ln>
            <a:noFill/>
          </a:ln>
        </p:spPr>
      </p:pic>
      <p:graphicFrame>
        <p:nvGraphicFramePr>
          <p:cNvPr id="199" name="Google Shape;199;p9"/>
          <p:cNvGraphicFramePr/>
          <p:nvPr/>
        </p:nvGraphicFramePr>
        <p:xfrm>
          <a:off x="1690325" y="5652206"/>
          <a:ext cx="3000000" cy="3000000"/>
        </p:xfrm>
        <a:graphic>
          <a:graphicData uri="http://schemas.openxmlformats.org/drawingml/2006/table">
            <a:tbl>
              <a:tblPr>
                <a:noFill/>
                <a:tableStyleId>{E5069023-093D-4128-B20C-CEC879D52379}</a:tableStyleId>
              </a:tblPr>
              <a:tblGrid>
                <a:gridCol w="2249200"/>
                <a:gridCol w="1093175"/>
                <a:gridCol w="1093175"/>
                <a:gridCol w="1093175"/>
                <a:gridCol w="1093175"/>
                <a:gridCol w="1093175"/>
                <a:gridCol w="1093175"/>
              </a:tblGrid>
              <a:tr h="203200">
                <a:tc>
                  <a:txBody>
                    <a:bodyPr/>
                    <a:lstStyle/>
                    <a:p>
                      <a:pPr indent="0" lvl="0" marL="0" marR="0" rtl="0" algn="l">
                        <a:spcBef>
                          <a:spcPts val="0"/>
                        </a:spcBef>
                        <a:spcAft>
                          <a:spcPts val="0"/>
                        </a:spcAft>
                        <a:buNone/>
                      </a:pPr>
                      <a:r>
                        <a:t/>
                      </a:r>
                      <a:endParaRPr b="0" i="0" sz="12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l">
                        <a:spcBef>
                          <a:spcPts val="0"/>
                        </a:spcBef>
                        <a:spcAft>
                          <a:spcPts val="0"/>
                        </a:spcAft>
                        <a:buNone/>
                      </a:pPr>
                      <a:r>
                        <a:rPr lang="en-IN" sz="1200" u="none" cap="none" strike="noStrike"/>
                        <a:t>BCS</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l">
                        <a:spcBef>
                          <a:spcPts val="0"/>
                        </a:spcBef>
                        <a:spcAft>
                          <a:spcPts val="0"/>
                        </a:spcAft>
                        <a:buNone/>
                      </a:pPr>
                      <a:r>
                        <a:rPr lang="en-IN" sz="1200" u="none" cap="none" strike="noStrike"/>
                        <a:t>CS</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l">
                        <a:spcBef>
                          <a:spcPts val="0"/>
                        </a:spcBef>
                        <a:spcAft>
                          <a:spcPts val="0"/>
                        </a:spcAft>
                        <a:buNone/>
                      </a:pPr>
                      <a:r>
                        <a:rPr lang="en-IN" sz="1200" u="none" cap="none" strike="noStrike"/>
                        <a:t>DB</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l">
                        <a:spcBef>
                          <a:spcPts val="0"/>
                        </a:spcBef>
                        <a:spcAft>
                          <a:spcPts val="0"/>
                        </a:spcAft>
                        <a:buNone/>
                      </a:pPr>
                      <a:r>
                        <a:rPr lang="en-IN" sz="1200" u="none" cap="none" strike="noStrike"/>
                        <a:t>GS</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l">
                        <a:spcBef>
                          <a:spcPts val="0"/>
                        </a:spcBef>
                        <a:spcAft>
                          <a:spcPts val="0"/>
                        </a:spcAft>
                        <a:buNone/>
                      </a:pPr>
                      <a:r>
                        <a:rPr lang="en-IN" sz="1200" u="none" cap="none" strike="noStrike"/>
                        <a:t>MS</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l">
                        <a:spcBef>
                          <a:spcPts val="0"/>
                        </a:spcBef>
                        <a:spcAft>
                          <a:spcPts val="0"/>
                        </a:spcAft>
                        <a:buNone/>
                      </a:pPr>
                      <a:r>
                        <a:rPr lang="en-IN" sz="1200" u="none" cap="none" strike="noStrike"/>
                        <a:t>WFC</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r>
              <a:tr h="203200">
                <a:tc>
                  <a:txBody>
                    <a:bodyPr/>
                    <a:lstStyle/>
                    <a:p>
                      <a:pPr indent="0" lvl="0" marL="0" marR="0" rtl="0" algn="l">
                        <a:spcBef>
                          <a:spcPts val="0"/>
                        </a:spcBef>
                        <a:spcAft>
                          <a:spcPts val="0"/>
                        </a:spcAft>
                        <a:buNone/>
                      </a:pPr>
                      <a:r>
                        <a:rPr lang="en-IN" sz="1200" u="none" cap="none" strike="noStrike"/>
                        <a:t>mean(returns)</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-8.16E-07</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-0.00021</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-0.00037</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0.000285</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0.000488</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0.000222</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r>
              <a:tr h="203200">
                <a:tc>
                  <a:txBody>
                    <a:bodyPr/>
                    <a:lstStyle/>
                    <a:p>
                      <a:pPr indent="0" lvl="0" marL="0" marR="0" rtl="0" algn="l">
                        <a:spcBef>
                          <a:spcPts val="0"/>
                        </a:spcBef>
                        <a:spcAft>
                          <a:spcPts val="0"/>
                        </a:spcAft>
                        <a:buNone/>
                      </a:pPr>
                      <a:r>
                        <a:rPr lang="en-IN" sz="1200" u="none" cap="none" strike="noStrike"/>
                        <a:t>std(volatility)</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2.60E-02</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0.022302</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0.026494</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0.018517</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0.022633</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0.018308</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r>
              <a:tr h="203200">
                <a:tc>
                  <a:txBody>
                    <a:bodyPr/>
                    <a:lstStyle/>
                    <a:p>
                      <a:pPr indent="0" lvl="0" marL="0" marR="0" rtl="0" algn="l">
                        <a:spcBef>
                          <a:spcPts val="0"/>
                        </a:spcBef>
                        <a:spcAft>
                          <a:spcPts val="0"/>
                        </a:spcAft>
                        <a:buNone/>
                      </a:pPr>
                      <a:r>
                        <a:rPr lang="en-IN" sz="1200" u="none" cap="none" strike="noStrike"/>
                        <a:t>reward to risk ratio</a:t>
                      </a:r>
                      <a:endParaRPr b="1"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-3.13E-05</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-0.00951</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-0.01397</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0.015404</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0.021578</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c>
                  <a:txBody>
                    <a:bodyPr/>
                    <a:lstStyle/>
                    <a:p>
                      <a:pPr indent="0" lvl="0" marL="0" marR="0" rtl="0" algn="r">
                        <a:spcBef>
                          <a:spcPts val="0"/>
                        </a:spcBef>
                        <a:spcAft>
                          <a:spcPts val="0"/>
                        </a:spcAft>
                        <a:buNone/>
                      </a:pPr>
                      <a:r>
                        <a:rPr lang="en-IN" sz="1200" u="none" cap="none" strike="noStrike"/>
                        <a:t>0.012126</a:t>
                      </a:r>
                      <a:endParaRPr b="0" i="0" sz="1200" u="none" cap="none" strike="noStrike">
                        <a:solidFill>
                          <a:srgbClr val="000000"/>
                        </a:solidFill>
                        <a:latin typeface="Helvetica Neue"/>
                        <a:ea typeface="Helvetica Neue"/>
                        <a:cs typeface="Helvetica Neue"/>
                        <a:sym typeface="Helvetica Neue"/>
                      </a:endParaRPr>
                    </a:p>
                  </a:txBody>
                  <a:tcPr marT="9525" marB="0" marR="9525" marL="9525" anchor="b"/>
                </a:tc>
              </a:tr>
            </a:tbl>
          </a:graphicData>
        </a:graphic>
      </p:graphicFrame>
      <p:sp>
        <p:nvSpPr>
          <p:cNvPr id="200" name="Google Shape;200;p9"/>
          <p:cNvSpPr/>
          <p:nvPr/>
        </p:nvSpPr>
        <p:spPr>
          <a:xfrm>
            <a:off x="384535" y="2130439"/>
            <a:ext cx="2999162"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IN" sz="1800" u="none" cap="none" strike="noStrike">
                <a:solidFill>
                  <a:schemeClr val="dk1"/>
                </a:solidFill>
                <a:latin typeface="Arial"/>
                <a:ea typeface="Arial"/>
                <a:cs typeface="Arial"/>
                <a:sym typeface="Arial"/>
              </a:rPr>
              <a:t>We can see for Finance industry the Cumulative Return for the span of 10 years shows that stocks like `GS, MS and WFC` haven't performed well with cumulative return range between 1% to less than 3%.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ush">
  <a:themeElements>
    <a:clrScheme name="Custom 17">
      <a:dk1>
        <a:srgbClr val="000000"/>
      </a:dk1>
      <a:lt1>
        <a:srgbClr val="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2021-05-02T09:12:50Z</dcterms:created>
  <dc:creator>ANAND Varad</dc:creator>
</cp:coreProperties>
</file>